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4"/>
  </p:sldMasterIdLst>
  <p:notesMasterIdLst>
    <p:notesMasterId r:id="rId29"/>
  </p:notesMasterIdLst>
  <p:handoutMasterIdLst>
    <p:handoutMasterId r:id="rId30"/>
  </p:handoutMasterIdLst>
  <p:sldIdLst>
    <p:sldId id="257" r:id="rId5"/>
    <p:sldId id="258" r:id="rId6"/>
    <p:sldId id="259" r:id="rId7"/>
    <p:sldId id="260" r:id="rId8"/>
    <p:sldId id="261" r:id="rId9"/>
    <p:sldId id="262" r:id="rId10"/>
    <p:sldId id="264" r:id="rId11"/>
    <p:sldId id="272" r:id="rId12"/>
    <p:sldId id="265" r:id="rId13"/>
    <p:sldId id="281" r:id="rId14"/>
    <p:sldId id="282" r:id="rId15"/>
    <p:sldId id="283" r:id="rId16"/>
    <p:sldId id="284" r:id="rId17"/>
    <p:sldId id="285" r:id="rId18"/>
    <p:sldId id="286" r:id="rId19"/>
    <p:sldId id="287" r:id="rId20"/>
    <p:sldId id="288" r:id="rId21"/>
    <p:sldId id="289" r:id="rId22"/>
    <p:sldId id="293" r:id="rId23"/>
    <p:sldId id="290" r:id="rId24"/>
    <p:sldId id="291" r:id="rId25"/>
    <p:sldId id="292" r:id="rId26"/>
    <p:sldId id="280" r:id="rId27"/>
    <p:sldId id="294" r:id="rId28"/>
  </p:sldIdLst>
  <p:sldSz cx="12192000" cy="6858000"/>
  <p:notesSz cx="6858000" cy="9144000"/>
  <p:defaultTextStyle>
    <a:defPPr rtl="0">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3" autoAdjust="0"/>
    <p:restoredTop sz="94660"/>
  </p:normalViewPr>
  <p:slideViewPr>
    <p:cSldViewPr snapToGrid="0">
      <p:cViewPr varScale="1">
        <p:scale>
          <a:sx n="93" d="100"/>
          <a:sy n="93" d="100"/>
        </p:scale>
        <p:origin x="91" y="509"/>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682468A-F8DF-4E9A-98A9-7A4A4C22BA05}" type="datetime1">
              <a:rPr lang="nl-NL" smtClean="0"/>
              <a:t>26-10-2020</a:t>
            </a:fld>
            <a:endParaRPr lang="en-US"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901C9C1-8869-4164-9103-760A82EA1CDD}" type="datetime1">
              <a:rPr lang="nl-NL" smtClean="0"/>
              <a:t>26-10-2020</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
              <a:t>Klik om de tekststijlen van het model te bewerken</a:t>
            </a:r>
            <a:endParaRPr lang="en-US"/>
          </a:p>
          <a:p>
            <a:pPr lvl="1" rtl="0"/>
            <a:r>
              <a:rPr lang="nl"/>
              <a:t>Tweede niveau</a:t>
            </a:r>
          </a:p>
          <a:p>
            <a:pPr lvl="2" rtl="0"/>
            <a:r>
              <a:rPr lang="nl"/>
              <a:t>Derde niveau</a:t>
            </a:r>
          </a:p>
          <a:p>
            <a:pPr lvl="3" rtl="0"/>
            <a:r>
              <a:rPr lang="nl"/>
              <a:t>Vierde niveau</a:t>
            </a:r>
          </a:p>
          <a:p>
            <a:pPr lvl="4" rtl="0"/>
            <a:r>
              <a:rPr lang="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hasCustomPrompt="1"/>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nl" dirty="0"/>
              <a:t>Klik om de titelstijl van het model te bewerken</a:t>
            </a:r>
            <a:endParaRPr lang="en-US" dirty="0"/>
          </a:p>
        </p:txBody>
      </p:sp>
      <p:sp>
        <p:nvSpPr>
          <p:cNvPr id="3" name="Sub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nl-NL"/>
              <a:t>Klikken om de ondertitelstijl van het model te bewerken</a:t>
            </a:r>
            <a:endParaRPr lang="en-US" dirty="0"/>
          </a:p>
        </p:txBody>
      </p:sp>
      <p:cxnSp>
        <p:nvCxnSpPr>
          <p:cNvPr id="9" name="Rechte verbindingslijn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ijdelijke aanduiding voor datum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C0FA062C-438B-435B-AC72-11EE0553D348}" type="datetime1">
              <a:rPr lang="nl-NL" smtClean="0"/>
              <a:t>26-10-2020</a:t>
            </a:fld>
            <a:endParaRPr lang="en-US" dirty="0"/>
          </a:p>
        </p:txBody>
      </p:sp>
      <p:sp>
        <p:nvSpPr>
          <p:cNvPr id="5" name="Tijdelijke aanduiding voor voettekst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Tijdelijke aanduiding voor dianumm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a:t>Klik om stijl te bewerken</a:t>
            </a:r>
            <a:endParaRPr lang="en-US" dirty="0"/>
          </a:p>
        </p:txBody>
      </p:sp>
      <p:sp>
        <p:nvSpPr>
          <p:cNvPr id="3" name="Tijdelijke aanduiding voor verticale tekst 2"/>
          <p:cNvSpPr>
            <a:spLocks noGrp="1"/>
          </p:cNvSpPr>
          <p:nvPr>
            <p:ph type="body" orient="vert" idx="1"/>
          </p:nvPr>
        </p:nvSpPr>
        <p:spPr/>
        <p:txBody>
          <a:bodyPr vert="eaVert" lIns="45720" tIns="0" rIns="45720" bIns="0"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7" name="Tijdelijke aanduiding voor datum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4DE0F8E-8C2A-4EA9-82B4-D806D34B557D}" type="datetime1">
              <a:rPr lang="nl-NL" smtClean="0"/>
              <a:t>26-10-2020</a:t>
            </a:fld>
            <a:endParaRPr lang="en-US" dirty="0"/>
          </a:p>
        </p:txBody>
      </p:sp>
      <p:sp>
        <p:nvSpPr>
          <p:cNvPr id="8" name="Tijdelijke aanduiding voor voettekst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Tijdelijke aanduiding voor dianumm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e titel 1"/>
          <p:cNvSpPr>
            <a:spLocks noGrp="1"/>
          </p:cNvSpPr>
          <p:nvPr>
            <p:ph type="title" orient="vert"/>
          </p:nvPr>
        </p:nvSpPr>
        <p:spPr>
          <a:xfrm>
            <a:off x="8724900" y="412302"/>
            <a:ext cx="2628900" cy="5759898"/>
          </a:xfrm>
        </p:spPr>
        <p:txBody>
          <a:bodyPr vert="eaVert" rtlCol="0"/>
          <a:lstStyle/>
          <a:p>
            <a:pPr rtl="0"/>
            <a:r>
              <a:rPr lang="nl-NL"/>
              <a:t>Klik om stijl te bewerken</a:t>
            </a:r>
            <a:endParaRPr lang="en-US" dirty="0"/>
          </a:p>
        </p:txBody>
      </p:sp>
      <p:sp>
        <p:nvSpPr>
          <p:cNvPr id="3" name="Tijdelijke aanduiding voor verticale tekst 2"/>
          <p:cNvSpPr>
            <a:spLocks noGrp="1"/>
          </p:cNvSpPr>
          <p:nvPr>
            <p:ph type="body" orient="vert" idx="1"/>
          </p:nvPr>
        </p:nvSpPr>
        <p:spPr>
          <a:xfrm>
            <a:off x="838200" y="412302"/>
            <a:ext cx="7734300" cy="5759898"/>
          </a:xfrm>
        </p:spPr>
        <p:txBody>
          <a:bodyPr vert="eaVert" lIns="45720" tIns="0" rIns="45720" bIns="0"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7" name="Tijdelijke aanduiding voor datum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55C4D6BC-2A99-4B5A-A80A-D2F510080855}" type="datetime1">
              <a:rPr lang="nl-NL" smtClean="0"/>
              <a:t>26-10-2020</a:t>
            </a:fld>
            <a:endParaRPr lang="en-US" dirty="0"/>
          </a:p>
        </p:txBody>
      </p:sp>
      <p:sp>
        <p:nvSpPr>
          <p:cNvPr id="8" name="Tijdelijke aanduiding voor voettekst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Tijdelijke aanduiding voor dianumm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a:t>Klik om stijl te bewerken</a:t>
            </a:r>
            <a:endParaRPr lang="en-US" dirty="0"/>
          </a:p>
        </p:txBody>
      </p:sp>
      <p:sp>
        <p:nvSpPr>
          <p:cNvPr id="3" name="Tijdelijke aanduiding voor inhoud 2"/>
          <p:cNvSpPr>
            <a:spLocks noGrp="1"/>
          </p:cNvSpPr>
          <p:nvPr>
            <p:ph idx="1"/>
          </p:nvPr>
        </p:nvSpPr>
        <p:spPr/>
        <p:txBody>
          <a:bodyPr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7" name="Tijdelijke aanduiding voor datum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38F39E6F-C4D3-4233-838E-9ABAB79681C5}" type="datetime1">
              <a:rPr lang="nl-NL" smtClean="0"/>
              <a:t>26-10-2020</a:t>
            </a:fld>
            <a:endParaRPr lang="en-US" dirty="0"/>
          </a:p>
        </p:txBody>
      </p:sp>
      <p:sp>
        <p:nvSpPr>
          <p:cNvPr id="8" name="Tijdelijke aanduiding voor voettekst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Tijdelijke aanduiding voor dianumm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Pr>
        <a:solidFill>
          <a:schemeClr val="bg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nl-NL"/>
              <a:t>Klik om stijl te bewerken</a:t>
            </a:r>
            <a:endParaRPr lang="en-US" dirty="0"/>
          </a:p>
        </p:txBody>
      </p:sp>
      <p:sp>
        <p:nvSpPr>
          <p:cNvPr id="3" name="Tijdelijke aanduiding voor tekst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nl-NL"/>
              <a:t>Klikken om de tekststijl van het model te bewerken</a:t>
            </a:r>
          </a:p>
        </p:txBody>
      </p:sp>
      <p:cxnSp>
        <p:nvCxnSpPr>
          <p:cNvPr id="9" name="Rechte verbindingslijn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ijdelijke aanduiding voor datum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760746DE-BCB6-4742-BAD3-23D789492DEA}" type="datetime1">
              <a:rPr lang="nl-NL" smtClean="0"/>
              <a:t>26-10-2020</a:t>
            </a:fld>
            <a:endParaRPr lang="en-US" dirty="0"/>
          </a:p>
        </p:txBody>
      </p:sp>
      <p:sp>
        <p:nvSpPr>
          <p:cNvPr id="8" name="Tijdelijke aanduiding voor voettekst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Tijdelijke aanduiding voor dianumm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inhoud">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nl-NL"/>
              <a:t>Klik om stijl te bewerken</a:t>
            </a:r>
            <a:endParaRPr lang="en-US" dirty="0"/>
          </a:p>
        </p:txBody>
      </p:sp>
      <p:sp>
        <p:nvSpPr>
          <p:cNvPr id="3" name="Tijdelijke aanduiding voor inhoud 2"/>
          <p:cNvSpPr>
            <a:spLocks noGrp="1"/>
          </p:cNvSpPr>
          <p:nvPr>
            <p:ph sz="half" idx="1" hasCustomPrompt="1"/>
          </p:nvPr>
        </p:nvSpPr>
        <p:spPr>
          <a:xfrm>
            <a:off x="1097280" y="2120900"/>
            <a:ext cx="4639736" cy="3748193"/>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4" name="Tijdelijke aanduiding voor inhoud 3"/>
          <p:cNvSpPr>
            <a:spLocks noGrp="1"/>
          </p:cNvSpPr>
          <p:nvPr>
            <p:ph sz="half" idx="2" hasCustomPrompt="1"/>
          </p:nvPr>
        </p:nvSpPr>
        <p:spPr>
          <a:xfrm>
            <a:off x="6515944" y="2120900"/>
            <a:ext cx="4639736" cy="3748194"/>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2" name="Tijdelijke aanduiding voor datum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CF007331-9111-4CF7-BB53-7967C82BE855}" type="datetime1">
              <a:rPr lang="nl-NL" smtClean="0"/>
              <a:t>26-10-2020</a:t>
            </a:fld>
            <a:endParaRPr lang="en-US" dirty="0"/>
          </a:p>
        </p:txBody>
      </p:sp>
      <p:sp>
        <p:nvSpPr>
          <p:cNvPr id="9" name="Tijdelijke aanduiding voor voettekst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Tijdelijke aanduiding voor dianumm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nl-NL"/>
              <a:t>Klik om stijl te bewerken</a:t>
            </a:r>
            <a:endParaRPr lang="en-US" dirty="0"/>
          </a:p>
        </p:txBody>
      </p:sp>
      <p:sp>
        <p:nvSpPr>
          <p:cNvPr id="3" name="Tijdelijke aanduiding voor tekst 2"/>
          <p:cNvSpPr>
            <a:spLocks noGrp="1"/>
          </p:cNvSpPr>
          <p:nvPr>
            <p:ph type="body" idx="1" hasCustomPrompt="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 dirty="0"/>
              <a:t>Klik om de tekststijlen van het model te bewerken</a:t>
            </a:r>
          </a:p>
        </p:txBody>
      </p:sp>
      <p:sp>
        <p:nvSpPr>
          <p:cNvPr id="4" name="Tijdelijke aanduiding voor inhoud 3"/>
          <p:cNvSpPr>
            <a:spLocks noGrp="1"/>
          </p:cNvSpPr>
          <p:nvPr>
            <p:ph sz="half" idx="2" hasCustomPrompt="1"/>
          </p:nvPr>
        </p:nvSpPr>
        <p:spPr>
          <a:xfrm>
            <a:off x="1097280" y="2958274"/>
            <a:ext cx="4639736" cy="2910821"/>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5" name="Tijdelijke aanduiding voor tekst 4"/>
          <p:cNvSpPr>
            <a:spLocks noGrp="1"/>
          </p:cNvSpPr>
          <p:nvPr>
            <p:ph type="body" sz="quarter" idx="3" hasCustomPrompt="1"/>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 dirty="0"/>
              <a:t>Klik om de tekststijlen van het model te bewerken</a:t>
            </a:r>
          </a:p>
        </p:txBody>
      </p:sp>
      <p:sp>
        <p:nvSpPr>
          <p:cNvPr id="6" name="Tijdelijke aanduiding voor inhoud 5"/>
          <p:cNvSpPr>
            <a:spLocks noGrp="1"/>
          </p:cNvSpPr>
          <p:nvPr>
            <p:ph sz="quarter" idx="4" hasCustomPrompt="1"/>
          </p:nvPr>
        </p:nvSpPr>
        <p:spPr>
          <a:xfrm>
            <a:off x="6515944" y="2958273"/>
            <a:ext cx="4639736" cy="2910821"/>
          </a:xfrm>
        </p:spPr>
        <p:txBody>
          <a:bodyPr rtlCol="0"/>
          <a:lstStyle>
            <a:lvl1pPr>
              <a:defRPr/>
            </a:lvl1pPr>
          </a:lstStyle>
          <a:p>
            <a:pPr lvl="0" rtl="0"/>
            <a:r>
              <a:rPr lang="nl" dirty="0"/>
              <a:t>Klik om de tekststijlen van het model te bewerken</a:t>
            </a:r>
          </a:p>
          <a:p>
            <a:pPr lvl="1" rtl="0"/>
            <a:r>
              <a:rPr lang="nl" dirty="0"/>
              <a:t>Tweede niveau</a:t>
            </a:r>
          </a:p>
          <a:p>
            <a:pPr lvl="2" rtl="0"/>
            <a:r>
              <a:rPr lang="nl" dirty="0"/>
              <a:t>Derde niveau</a:t>
            </a:r>
          </a:p>
          <a:p>
            <a:pPr lvl="3" rtl="0"/>
            <a:r>
              <a:rPr lang="nl" dirty="0"/>
              <a:t>Vierde niveau</a:t>
            </a:r>
          </a:p>
          <a:p>
            <a:pPr lvl="4" rtl="0"/>
            <a:r>
              <a:rPr lang="nl" dirty="0"/>
              <a:t>Vijfde niveau</a:t>
            </a:r>
            <a:endParaRPr lang="en-US" dirty="0"/>
          </a:p>
        </p:txBody>
      </p:sp>
      <p:sp>
        <p:nvSpPr>
          <p:cNvPr id="2" name="Tijdelijke aanduiding voor datum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1CF4AAB0-CA0B-4B50-BAF5-64285225E6D3}" type="datetime1">
              <a:rPr lang="nl-NL" smtClean="0"/>
              <a:t>26-10-2020</a:t>
            </a:fld>
            <a:endParaRPr lang="en-US" dirty="0"/>
          </a:p>
        </p:txBody>
      </p:sp>
      <p:sp>
        <p:nvSpPr>
          <p:cNvPr id="11" name="Tijdelijke aanduiding voor voettekst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Tijdelijke aanduiding voor dianumm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a:t>Klik om stijl te bewerken</a:t>
            </a:r>
            <a:endParaRPr lang="en-US" dirty="0"/>
          </a:p>
        </p:txBody>
      </p:sp>
      <p:sp>
        <p:nvSpPr>
          <p:cNvPr id="6" name="Tijdelijke aanduiding voor datum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E7EE9EEA-93A4-4AC0-82A3-AAE045D26265}" type="datetime1">
              <a:rPr lang="nl-NL" smtClean="0"/>
              <a:t>26-10-2020</a:t>
            </a:fld>
            <a:endParaRPr lang="en-US" dirty="0"/>
          </a:p>
        </p:txBody>
      </p:sp>
      <p:sp>
        <p:nvSpPr>
          <p:cNvPr id="7" name="Tijdelijke aanduiding voor voettekst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Tijdelijke aanduiding voor dianumm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jdelijke aanduiding voor datum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65510036-C9F6-4A25-952D-E980D1218E5A}" type="datetime1">
              <a:rPr lang="nl-NL" smtClean="0"/>
              <a:t>26-10-2020</a:t>
            </a:fld>
            <a:endParaRPr lang="en-US" dirty="0"/>
          </a:p>
        </p:txBody>
      </p:sp>
      <p:sp>
        <p:nvSpPr>
          <p:cNvPr id="3" name="Tijdelijke aanduiding voor voettekst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Tijdelijke aanduiding voor dianumm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nl-NL"/>
              <a:t>Klik om stijl te bewerken</a:t>
            </a:r>
            <a:endParaRPr lang="en-US" dirty="0"/>
          </a:p>
        </p:txBody>
      </p:sp>
      <p:sp>
        <p:nvSpPr>
          <p:cNvPr id="3" name="Tijdelijke aanduiding voor inhoud 2"/>
          <p:cNvSpPr>
            <a:spLocks noGrp="1"/>
          </p:cNvSpPr>
          <p:nvPr>
            <p:ph idx="1"/>
          </p:nvPr>
        </p:nvSpPr>
        <p:spPr>
          <a:xfrm>
            <a:off x="5458984" y="812799"/>
            <a:ext cx="5928344" cy="5294757"/>
          </a:xfrm>
        </p:spPr>
        <p:txBody>
          <a:bodyPr rtlCol="0"/>
          <a:lstStyle/>
          <a:p>
            <a:pPr lvl="0" rtl="0"/>
            <a:r>
              <a:rPr lang="nl-NL"/>
              <a:t>Klikken om de tekststijl van het model te bewerken</a:t>
            </a:r>
          </a:p>
          <a:p>
            <a:pPr lvl="1" rtl="0"/>
            <a:r>
              <a:rPr lang="nl-NL"/>
              <a:t>Tweede niveau</a:t>
            </a:r>
          </a:p>
          <a:p>
            <a:pPr lvl="2" rtl="0"/>
            <a:r>
              <a:rPr lang="nl-NL"/>
              <a:t>Derde niveau</a:t>
            </a:r>
          </a:p>
          <a:p>
            <a:pPr lvl="3" rtl="0"/>
            <a:r>
              <a:rPr lang="nl-NL"/>
              <a:t>Vierde niveau</a:t>
            </a:r>
          </a:p>
          <a:p>
            <a:pPr lvl="4" rtl="0"/>
            <a:r>
              <a:rPr lang="nl-NL"/>
              <a:t>Vijfde niveau</a:t>
            </a:r>
            <a:endParaRPr lang="en-US" dirty="0"/>
          </a:p>
        </p:txBody>
      </p:sp>
      <p:sp>
        <p:nvSpPr>
          <p:cNvPr id="4" name="Tijdelijke aanduiding voor tekst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a:t>Klikken om de tekststijl van het model te bewerken</a:t>
            </a:r>
          </a:p>
        </p:txBody>
      </p:sp>
      <p:sp>
        <p:nvSpPr>
          <p:cNvPr id="5" name="Tijdelijke aanduiding voor datum 4"/>
          <p:cNvSpPr>
            <a:spLocks noGrp="1"/>
          </p:cNvSpPr>
          <p:nvPr>
            <p:ph type="dt" sz="half" idx="10"/>
          </p:nvPr>
        </p:nvSpPr>
        <p:spPr>
          <a:xfrm>
            <a:off x="643464" y="6446520"/>
            <a:ext cx="3517568" cy="365125"/>
          </a:xfrm>
        </p:spPr>
        <p:txBody>
          <a:bodyPr rtlCol="0"/>
          <a:lstStyle>
            <a:lvl1pPr algn="l">
              <a:defRPr/>
            </a:lvl1pPr>
          </a:lstStyle>
          <a:p>
            <a:pPr rtl="0"/>
            <a:fld id="{7EC0246C-263D-46C0-97C2-33055410F436}" type="datetime1">
              <a:rPr lang="nl-NL" smtClean="0"/>
              <a:t>26-10-2020</a:t>
            </a:fld>
            <a:endParaRPr lang="en-US" dirty="0"/>
          </a:p>
        </p:txBody>
      </p:sp>
      <p:sp>
        <p:nvSpPr>
          <p:cNvPr id="6" name="Tijdelijke aanduiding voor voettekst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Tijdelijke aanduiding voor dianumm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jdelijke aanduiding voor afbeelding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a:t>Klik op het pictogram als u een afbeelding wilt toevoegen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500" b="0">
                <a:solidFill>
                  <a:srgbClr val="FFFFFF"/>
                </a:solidFill>
              </a:defRPr>
            </a:lvl1pPr>
          </a:lstStyle>
          <a:p>
            <a:pPr rtl="0"/>
            <a:r>
              <a:rPr lang="nl-NL"/>
              <a:t>Klik om stijl te bewerken</a:t>
            </a:r>
            <a:endParaRPr lang="en-US" dirty="0"/>
          </a:p>
        </p:txBody>
      </p:sp>
      <p:sp>
        <p:nvSpPr>
          <p:cNvPr id="4" name="Tijdelijke aanduiding voor tekst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nl-NL"/>
              <a:t>Klikken om de tekststijl van het model te bewerken</a:t>
            </a:r>
          </a:p>
        </p:txBody>
      </p:sp>
      <p:sp>
        <p:nvSpPr>
          <p:cNvPr id="5" name="Tijdelijke aanduiding voor datum 4"/>
          <p:cNvSpPr>
            <a:spLocks noGrp="1"/>
          </p:cNvSpPr>
          <p:nvPr>
            <p:ph type="dt" sz="half" idx="10"/>
          </p:nvPr>
        </p:nvSpPr>
        <p:spPr/>
        <p:txBody>
          <a:bodyPr rtlCol="0"/>
          <a:lstStyle>
            <a:lvl1pPr>
              <a:defRPr/>
            </a:lvl1pPr>
          </a:lstStyle>
          <a:p>
            <a:pPr rtl="0"/>
            <a:fld id="{AC828DE5-5E25-48F8-9D08-0AAF94E065B7}" type="datetime1">
              <a:rPr lang="nl-NL" smtClean="0"/>
              <a:t>26-10-2020</a:t>
            </a:fld>
            <a:endParaRPr lang="en-US" dirty="0"/>
          </a:p>
        </p:txBody>
      </p:sp>
      <p:sp>
        <p:nvSpPr>
          <p:cNvPr id="6" name="Tijdelijke aanduiding voor voettekst 5"/>
          <p:cNvSpPr>
            <a:spLocks noGrp="1"/>
          </p:cNvSpPr>
          <p:nvPr>
            <p:ph type="ftr" sz="quarter" idx="11"/>
          </p:nvPr>
        </p:nvSpPr>
        <p:spPr>
          <a:xfrm>
            <a:off x="1097279" y="6446838"/>
            <a:ext cx="6818262" cy="365125"/>
          </a:xfrm>
        </p:spPr>
        <p:txBody>
          <a:bodyPr rtlCol="0"/>
          <a:lstStyle/>
          <a:p>
            <a:pPr algn="l" rtl="0"/>
            <a:endParaRPr lang="en-US" dirty="0"/>
          </a:p>
        </p:txBody>
      </p:sp>
      <p:sp>
        <p:nvSpPr>
          <p:cNvPr id="7" name="Tijdelijke aanduiding voor dianumm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jdelijke aanduiding voor titel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nl"/>
              <a:t>Klik om de titelstijl van het model te bewerken</a:t>
            </a:r>
            <a:endParaRPr lang="en-US" dirty="0"/>
          </a:p>
        </p:txBody>
      </p:sp>
      <p:sp>
        <p:nvSpPr>
          <p:cNvPr id="3" name="Tijdelijke aanduiding voor tekst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nl"/>
              <a:t>Klik om de tekststijlen van het model te bewerken</a:t>
            </a:r>
          </a:p>
          <a:p>
            <a:pPr lvl="1" rtl="0"/>
            <a:r>
              <a:rPr lang="nl"/>
              <a:t>Tweede niveau</a:t>
            </a:r>
          </a:p>
          <a:p>
            <a:pPr lvl="2" rtl="0"/>
            <a:r>
              <a:rPr lang="nl"/>
              <a:t>Derde niveau</a:t>
            </a:r>
          </a:p>
          <a:p>
            <a:pPr lvl="3" rtl="0"/>
            <a:r>
              <a:rPr lang="nl"/>
              <a:t>Vierde niveau</a:t>
            </a:r>
          </a:p>
          <a:p>
            <a:pPr lvl="4" rtl="0"/>
            <a:r>
              <a:rPr lang="nl"/>
              <a:t>Vijfde niveau</a:t>
            </a:r>
            <a:endParaRPr lang="en-US" dirty="0"/>
          </a:p>
        </p:txBody>
      </p:sp>
      <p:sp>
        <p:nvSpPr>
          <p:cNvPr id="4" name="Tijdelijke aanduiding voor datum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BBDB2E9-45E4-446B-B384-7A1A43730A2E}" type="datetime1">
              <a:rPr lang="nl-NL" smtClean="0"/>
              <a:t>26-10-2020</a:t>
            </a:fld>
            <a:endParaRPr lang="en-US" dirty="0"/>
          </a:p>
        </p:txBody>
      </p:sp>
      <p:sp>
        <p:nvSpPr>
          <p:cNvPr id="5" name="Tijdelijke aanduiding voor voettekst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Tijdelijke aanduiding voor dianumm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Rechte verbindingslijn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hoe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nl-NL" sz="8000" dirty="0"/>
              <a:t>PHP lessen online</a:t>
            </a:r>
            <a:endParaRPr lang="nl" sz="8000" dirty="0"/>
          </a:p>
        </p:txBody>
      </p:sp>
      <p:sp>
        <p:nvSpPr>
          <p:cNvPr id="3" name="Sub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nl-NL" sz="2400" dirty="0">
                <a:solidFill>
                  <a:schemeClr val="tx1">
                    <a:lumMod val="85000"/>
                    <a:lumOff val="15000"/>
                  </a:schemeClr>
                </a:solidFill>
              </a:rPr>
              <a:t>Project </a:t>
            </a:r>
            <a:r>
              <a:rPr lang="nl-NL" sz="2400" dirty="0" err="1">
                <a:solidFill>
                  <a:schemeClr val="tx1">
                    <a:lumMod val="85000"/>
                    <a:lumOff val="15000"/>
                  </a:schemeClr>
                </a:solidFill>
              </a:rPr>
              <a:t>Healthone</a:t>
            </a:r>
            <a:endParaRPr lang="nl" sz="2400" dirty="0">
              <a:solidFill>
                <a:schemeClr val="tx1">
                  <a:lumMod val="85000"/>
                  <a:lumOff val="15000"/>
                </a:schemeClr>
              </a:solidFill>
            </a:endParaRPr>
          </a:p>
        </p:txBody>
      </p:sp>
      <p:pic>
        <p:nvPicPr>
          <p:cNvPr id="5" name="Afbeelding 4" descr="Een afbeelding met gebouw, zitting, bank, zijkant&#10;&#10;Beschrijving automatisch gegenereer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Rechte verbindingslijn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kstvak 4">
            <a:extLst>
              <a:ext uri="{FF2B5EF4-FFF2-40B4-BE49-F238E27FC236}">
                <a16:creationId xmlns:a16="http://schemas.microsoft.com/office/drawing/2014/main" id="{C95A59DF-B397-4B51-8626-4B07E6A0EC67}"/>
              </a:ext>
            </a:extLst>
          </p:cNvPr>
          <p:cNvSpPr txBox="1"/>
          <p:nvPr/>
        </p:nvSpPr>
        <p:spPr>
          <a:xfrm>
            <a:off x="1002983" y="3535886"/>
            <a:ext cx="3894137" cy="3231654"/>
          </a:xfrm>
          <a:prstGeom prst="rect">
            <a:avLst/>
          </a:prstGeom>
          <a:noFill/>
        </p:spPr>
        <p:txBody>
          <a:bodyPr wrap="square" rtlCol="0">
            <a:spAutoFit/>
          </a:bodyPr>
          <a:lstStyle/>
          <a:p>
            <a:r>
              <a:rPr lang="nl-NL" sz="2800" i="1" dirty="0">
                <a:solidFill>
                  <a:srgbClr val="FFFFFF"/>
                </a:solidFill>
              </a:rPr>
              <a:t>Brood heeft een eigen attribuut, samenstelling.</a:t>
            </a:r>
          </a:p>
          <a:p>
            <a:r>
              <a:rPr lang="nl-NL" sz="2800" i="1" dirty="0">
                <a:solidFill>
                  <a:srgbClr val="FFFFFF"/>
                </a:solidFill>
              </a:rPr>
              <a:t>Id, naam en prijs worden doorgegeven aan Deegwaar (</a:t>
            </a:r>
            <a:r>
              <a:rPr lang="nl-NL" sz="2800" i="1" dirty="0" err="1">
                <a:solidFill>
                  <a:srgbClr val="FFFFFF"/>
                </a:solidFill>
              </a:rPr>
              <a:t>parent</a:t>
            </a:r>
            <a:r>
              <a:rPr lang="nl-NL" sz="2800" i="1" dirty="0">
                <a:solidFill>
                  <a:srgbClr val="FFFFFF"/>
                </a:solidFill>
              </a:rPr>
              <a:t>)</a:t>
            </a:r>
          </a:p>
          <a:p>
            <a:endParaRPr lang="nl-NL" sz="2800" i="1" dirty="0">
              <a:solidFill>
                <a:srgbClr val="FFFFFF"/>
              </a:solidFill>
            </a:endParaRPr>
          </a:p>
          <a:p>
            <a:br>
              <a:rPr lang="nl-NL" i="1" dirty="0">
                <a:solidFill>
                  <a:srgbClr val="FFFFFF"/>
                </a:solidFill>
              </a:rPr>
            </a:br>
            <a:endParaRPr lang="nl-NL" dirty="0"/>
          </a:p>
        </p:txBody>
      </p:sp>
      <p:sp>
        <p:nvSpPr>
          <p:cNvPr id="6" name="Tekstvak 5">
            <a:extLst>
              <a:ext uri="{FF2B5EF4-FFF2-40B4-BE49-F238E27FC236}">
                <a16:creationId xmlns:a16="http://schemas.microsoft.com/office/drawing/2014/main" id="{4C471BCE-CAEB-44BA-A88F-20DD1CEEF82E}"/>
              </a:ext>
            </a:extLst>
          </p:cNvPr>
          <p:cNvSpPr txBox="1"/>
          <p:nvPr/>
        </p:nvSpPr>
        <p:spPr>
          <a:xfrm>
            <a:off x="1002983" y="338973"/>
            <a:ext cx="3975417" cy="1815882"/>
          </a:xfrm>
          <a:prstGeom prst="rect">
            <a:avLst/>
          </a:prstGeom>
          <a:noFill/>
        </p:spPr>
        <p:txBody>
          <a:bodyPr wrap="square" rtlCol="0">
            <a:spAutoFit/>
          </a:bodyPr>
          <a:lstStyle/>
          <a:p>
            <a:r>
              <a:rPr lang="nl-NL" sz="2800" i="1" dirty="0">
                <a:solidFill>
                  <a:srgbClr val="FFFFFF"/>
                </a:solidFill>
              </a:rPr>
              <a:t>Nu maak ik Brood, een klasse die ook overerft van Deegwaar.</a:t>
            </a:r>
          </a:p>
          <a:p>
            <a:endParaRPr lang="nl-NL" sz="2800" i="1" dirty="0">
              <a:solidFill>
                <a:srgbClr val="FFFFFF"/>
              </a:solidFill>
            </a:endParaRPr>
          </a:p>
        </p:txBody>
      </p:sp>
      <p:pic>
        <p:nvPicPr>
          <p:cNvPr id="3" name="Afbeelding 2">
            <a:extLst>
              <a:ext uri="{FF2B5EF4-FFF2-40B4-BE49-F238E27FC236}">
                <a16:creationId xmlns:a16="http://schemas.microsoft.com/office/drawing/2014/main" id="{572F0221-74BE-4A6A-BC79-D763F4035DF0}"/>
              </a:ext>
            </a:extLst>
          </p:cNvPr>
          <p:cNvPicPr>
            <a:picLocks noChangeAspect="1"/>
          </p:cNvPicPr>
          <p:nvPr/>
        </p:nvPicPr>
        <p:blipFill>
          <a:blip r:embed="rId2"/>
          <a:stretch>
            <a:fillRect/>
          </a:stretch>
        </p:blipFill>
        <p:spPr>
          <a:xfrm>
            <a:off x="5452197" y="391088"/>
            <a:ext cx="6535062" cy="4277322"/>
          </a:xfrm>
          <a:prstGeom prst="rect">
            <a:avLst/>
          </a:prstGeom>
        </p:spPr>
      </p:pic>
    </p:spTree>
    <p:extLst>
      <p:ext uri="{BB962C8B-B14F-4D97-AF65-F5344CB8AC3E}">
        <p14:creationId xmlns:p14="http://schemas.microsoft.com/office/powerpoint/2010/main" val="1685182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kstvak 3">
            <a:extLst>
              <a:ext uri="{FF2B5EF4-FFF2-40B4-BE49-F238E27FC236}">
                <a16:creationId xmlns:a16="http://schemas.microsoft.com/office/drawing/2014/main" id="{727090A9-2D55-4C71-BD3F-8033F786EA85}"/>
              </a:ext>
            </a:extLst>
          </p:cNvPr>
          <p:cNvSpPr txBox="1"/>
          <p:nvPr/>
        </p:nvSpPr>
        <p:spPr>
          <a:xfrm>
            <a:off x="728984" y="616642"/>
            <a:ext cx="8406778" cy="1815882"/>
          </a:xfrm>
          <a:prstGeom prst="rect">
            <a:avLst/>
          </a:prstGeom>
          <a:noFill/>
        </p:spPr>
        <p:txBody>
          <a:bodyPr wrap="square" rtlCol="0">
            <a:spAutoFit/>
          </a:bodyPr>
          <a:lstStyle/>
          <a:p>
            <a:r>
              <a:rPr lang="nl-NL" sz="2800" i="1" dirty="0">
                <a:solidFill>
                  <a:srgbClr val="FFFFFF"/>
                </a:solidFill>
              </a:rPr>
              <a:t>Bij het aanroepen van de $this-&gt;model-&gt;</a:t>
            </a:r>
            <a:r>
              <a:rPr lang="nl-NL" sz="2800" i="1" dirty="0" err="1">
                <a:solidFill>
                  <a:srgbClr val="FFFFFF"/>
                </a:solidFill>
              </a:rPr>
              <a:t>setArtikel</a:t>
            </a:r>
            <a:r>
              <a:rPr lang="nl-NL" sz="2800" i="1" dirty="0">
                <a:solidFill>
                  <a:srgbClr val="FFFFFF"/>
                </a:solidFill>
              </a:rPr>
              <a:t>()  functie vanuit </a:t>
            </a:r>
            <a:r>
              <a:rPr lang="nl-NL" sz="2800" i="1" dirty="0" err="1">
                <a:solidFill>
                  <a:srgbClr val="FFFFFF"/>
                </a:solidFill>
              </a:rPr>
              <a:t>updateModel</a:t>
            </a:r>
            <a:r>
              <a:rPr lang="nl-NL" sz="2800" i="1" dirty="0">
                <a:solidFill>
                  <a:srgbClr val="FFFFFF"/>
                </a:solidFill>
              </a:rPr>
              <a:t>() functie in de Controller worden vijf parameters meegegeven.</a:t>
            </a:r>
          </a:p>
          <a:p>
            <a:endParaRPr lang="nl-NL" sz="2800" i="1" dirty="0">
              <a:solidFill>
                <a:srgbClr val="FFFFFF"/>
              </a:solidFill>
            </a:endParaRPr>
          </a:p>
        </p:txBody>
      </p:sp>
      <p:pic>
        <p:nvPicPr>
          <p:cNvPr id="10" name="Afbeelding 9">
            <a:extLst>
              <a:ext uri="{FF2B5EF4-FFF2-40B4-BE49-F238E27FC236}">
                <a16:creationId xmlns:a16="http://schemas.microsoft.com/office/drawing/2014/main" id="{37EBD8E4-6DEB-40C7-ACFB-1438E3478EFE}"/>
              </a:ext>
            </a:extLst>
          </p:cNvPr>
          <p:cNvPicPr/>
          <p:nvPr/>
        </p:nvPicPr>
        <p:blipFill>
          <a:blip r:embed="rId2"/>
          <a:stretch>
            <a:fillRect/>
          </a:stretch>
        </p:blipFill>
        <p:spPr>
          <a:xfrm>
            <a:off x="544260" y="2863412"/>
            <a:ext cx="7802750" cy="2919146"/>
          </a:xfrm>
          <a:prstGeom prst="rect">
            <a:avLst/>
          </a:prstGeom>
        </p:spPr>
      </p:pic>
    </p:spTree>
    <p:extLst>
      <p:ext uri="{BB962C8B-B14F-4D97-AF65-F5344CB8AC3E}">
        <p14:creationId xmlns:p14="http://schemas.microsoft.com/office/powerpoint/2010/main" val="1801432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kstvak 5">
            <a:extLst>
              <a:ext uri="{FF2B5EF4-FFF2-40B4-BE49-F238E27FC236}">
                <a16:creationId xmlns:a16="http://schemas.microsoft.com/office/drawing/2014/main" id="{4C471BCE-CAEB-44BA-A88F-20DD1CEEF82E}"/>
              </a:ext>
            </a:extLst>
          </p:cNvPr>
          <p:cNvSpPr txBox="1"/>
          <p:nvPr/>
        </p:nvSpPr>
        <p:spPr>
          <a:xfrm>
            <a:off x="544260" y="787527"/>
            <a:ext cx="8227149" cy="1815882"/>
          </a:xfrm>
          <a:prstGeom prst="rect">
            <a:avLst/>
          </a:prstGeom>
          <a:noFill/>
        </p:spPr>
        <p:txBody>
          <a:bodyPr wrap="square" rtlCol="0">
            <a:spAutoFit/>
          </a:bodyPr>
          <a:lstStyle/>
          <a:p>
            <a:r>
              <a:rPr lang="nl-NL" sz="2800" i="1" dirty="0">
                <a:solidFill>
                  <a:srgbClr val="FFFFFF"/>
                </a:solidFill>
              </a:rPr>
              <a:t>Bij het aanmaken van een object in Model worden vier parameters meegegeven. De vijfde parameter geeft de klasse aan.</a:t>
            </a:r>
          </a:p>
          <a:p>
            <a:endParaRPr lang="nl-NL" sz="2800" i="1" dirty="0">
              <a:solidFill>
                <a:srgbClr val="FFFFFF"/>
              </a:solidFill>
            </a:endParaRPr>
          </a:p>
        </p:txBody>
      </p:sp>
      <p:pic>
        <p:nvPicPr>
          <p:cNvPr id="10" name="Afbeelding 9">
            <a:extLst>
              <a:ext uri="{FF2B5EF4-FFF2-40B4-BE49-F238E27FC236}">
                <a16:creationId xmlns:a16="http://schemas.microsoft.com/office/drawing/2014/main" id="{37EBD8E4-6DEB-40C7-ACFB-1438E3478EFE}"/>
              </a:ext>
            </a:extLst>
          </p:cNvPr>
          <p:cNvPicPr/>
          <p:nvPr/>
        </p:nvPicPr>
        <p:blipFill>
          <a:blip r:embed="rId2"/>
          <a:stretch>
            <a:fillRect/>
          </a:stretch>
        </p:blipFill>
        <p:spPr>
          <a:xfrm>
            <a:off x="544260" y="2863412"/>
            <a:ext cx="7802750" cy="2919146"/>
          </a:xfrm>
          <a:prstGeom prst="rect">
            <a:avLst/>
          </a:prstGeom>
        </p:spPr>
      </p:pic>
    </p:spTree>
    <p:extLst>
      <p:ext uri="{BB962C8B-B14F-4D97-AF65-F5344CB8AC3E}">
        <p14:creationId xmlns:p14="http://schemas.microsoft.com/office/powerpoint/2010/main" val="471071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kstvak 5">
            <a:extLst>
              <a:ext uri="{FF2B5EF4-FFF2-40B4-BE49-F238E27FC236}">
                <a16:creationId xmlns:a16="http://schemas.microsoft.com/office/drawing/2014/main" id="{4C471BCE-CAEB-44BA-A88F-20DD1CEEF82E}"/>
              </a:ext>
            </a:extLst>
          </p:cNvPr>
          <p:cNvSpPr txBox="1"/>
          <p:nvPr/>
        </p:nvSpPr>
        <p:spPr>
          <a:xfrm>
            <a:off x="544259" y="787527"/>
            <a:ext cx="11646199" cy="1815882"/>
          </a:xfrm>
          <a:prstGeom prst="rect">
            <a:avLst/>
          </a:prstGeom>
          <a:noFill/>
        </p:spPr>
        <p:txBody>
          <a:bodyPr wrap="square" rtlCol="0">
            <a:spAutoFit/>
          </a:bodyPr>
          <a:lstStyle/>
          <a:p>
            <a:r>
              <a:rPr lang="nl-NL" sz="2800" i="1" dirty="0">
                <a:solidFill>
                  <a:srgbClr val="FFFFFF"/>
                </a:solidFill>
              </a:rPr>
              <a:t>$</a:t>
            </a:r>
            <a:r>
              <a:rPr lang="nl-NL" sz="2800" i="1" dirty="0" err="1">
                <a:solidFill>
                  <a:srgbClr val="FFFFFF"/>
                </a:solidFill>
              </a:rPr>
              <a:t>extraEigenschap</a:t>
            </a:r>
            <a:r>
              <a:rPr lang="nl-NL" sz="2800" i="1" dirty="0">
                <a:solidFill>
                  <a:srgbClr val="FFFFFF"/>
                </a:solidFill>
              </a:rPr>
              <a:t>: </a:t>
            </a:r>
          </a:p>
          <a:p>
            <a:r>
              <a:rPr lang="nl-NL" sz="2800" i="1" dirty="0">
                <a:solidFill>
                  <a:srgbClr val="FFFFFF"/>
                </a:solidFill>
              </a:rPr>
              <a:t>bij Koek is het </a:t>
            </a:r>
            <a:r>
              <a:rPr lang="nl-NL" sz="2800" i="1" dirty="0">
                <a:solidFill>
                  <a:srgbClr val="FFC000"/>
                </a:solidFill>
              </a:rPr>
              <a:t>attribuut</a:t>
            </a:r>
            <a:r>
              <a:rPr lang="nl-NL" sz="2800" i="1" dirty="0">
                <a:solidFill>
                  <a:srgbClr val="FFFFFF"/>
                </a:solidFill>
              </a:rPr>
              <a:t> verpakking, </a:t>
            </a:r>
          </a:p>
          <a:p>
            <a:r>
              <a:rPr lang="nl-NL" sz="2800" i="1" dirty="0">
                <a:solidFill>
                  <a:srgbClr val="FFFFFF"/>
                </a:solidFill>
              </a:rPr>
              <a:t>						bij Brood is het attribuut </a:t>
            </a:r>
            <a:r>
              <a:rPr lang="nl-NL" sz="2800" i="1" dirty="0">
                <a:solidFill>
                  <a:srgbClr val="FFC000"/>
                </a:solidFill>
              </a:rPr>
              <a:t>samenstelling</a:t>
            </a:r>
            <a:r>
              <a:rPr lang="nl-NL" sz="2800" i="1" dirty="0">
                <a:solidFill>
                  <a:srgbClr val="FFFFFF"/>
                </a:solidFill>
              </a:rPr>
              <a:t>.</a:t>
            </a:r>
          </a:p>
          <a:p>
            <a:endParaRPr lang="nl-NL" sz="2800" i="1" dirty="0">
              <a:solidFill>
                <a:srgbClr val="FFFFFF"/>
              </a:solidFill>
            </a:endParaRPr>
          </a:p>
        </p:txBody>
      </p:sp>
      <p:pic>
        <p:nvPicPr>
          <p:cNvPr id="3" name="Afbeelding 2">
            <a:extLst>
              <a:ext uri="{FF2B5EF4-FFF2-40B4-BE49-F238E27FC236}">
                <a16:creationId xmlns:a16="http://schemas.microsoft.com/office/drawing/2014/main" id="{84B1721A-755E-4136-B7F1-B14A713AFB34}"/>
              </a:ext>
            </a:extLst>
          </p:cNvPr>
          <p:cNvPicPr>
            <a:picLocks noChangeAspect="1"/>
          </p:cNvPicPr>
          <p:nvPr/>
        </p:nvPicPr>
        <p:blipFill>
          <a:blip r:embed="rId2"/>
          <a:stretch>
            <a:fillRect/>
          </a:stretch>
        </p:blipFill>
        <p:spPr>
          <a:xfrm>
            <a:off x="200134" y="2409429"/>
            <a:ext cx="5525271" cy="1581371"/>
          </a:xfrm>
          <a:prstGeom prst="rect">
            <a:avLst/>
          </a:prstGeom>
        </p:spPr>
      </p:pic>
      <p:pic>
        <p:nvPicPr>
          <p:cNvPr id="4" name="Afbeelding 3">
            <a:extLst>
              <a:ext uri="{FF2B5EF4-FFF2-40B4-BE49-F238E27FC236}">
                <a16:creationId xmlns:a16="http://schemas.microsoft.com/office/drawing/2014/main" id="{1618933F-6FD4-4F62-B5F6-3C6A111945FC}"/>
              </a:ext>
            </a:extLst>
          </p:cNvPr>
          <p:cNvPicPr>
            <a:picLocks noChangeAspect="1"/>
          </p:cNvPicPr>
          <p:nvPr/>
        </p:nvPicPr>
        <p:blipFill>
          <a:blip r:embed="rId3"/>
          <a:stretch>
            <a:fillRect/>
          </a:stretch>
        </p:blipFill>
        <p:spPr>
          <a:xfrm>
            <a:off x="6369758" y="2403876"/>
            <a:ext cx="5525272" cy="1592475"/>
          </a:xfrm>
          <a:prstGeom prst="rect">
            <a:avLst/>
          </a:prstGeom>
        </p:spPr>
      </p:pic>
    </p:spTree>
    <p:extLst>
      <p:ext uri="{BB962C8B-B14F-4D97-AF65-F5344CB8AC3E}">
        <p14:creationId xmlns:p14="http://schemas.microsoft.com/office/powerpoint/2010/main" val="150932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kstvak 5">
            <a:extLst>
              <a:ext uri="{FF2B5EF4-FFF2-40B4-BE49-F238E27FC236}">
                <a16:creationId xmlns:a16="http://schemas.microsoft.com/office/drawing/2014/main" id="{4C471BCE-CAEB-44BA-A88F-20DD1CEEF82E}"/>
              </a:ext>
            </a:extLst>
          </p:cNvPr>
          <p:cNvSpPr txBox="1"/>
          <p:nvPr/>
        </p:nvSpPr>
        <p:spPr>
          <a:xfrm>
            <a:off x="544259" y="787527"/>
            <a:ext cx="11646199" cy="954107"/>
          </a:xfrm>
          <a:prstGeom prst="rect">
            <a:avLst/>
          </a:prstGeom>
          <a:noFill/>
        </p:spPr>
        <p:txBody>
          <a:bodyPr wrap="square" rtlCol="0">
            <a:spAutoFit/>
          </a:bodyPr>
          <a:lstStyle/>
          <a:p>
            <a:r>
              <a:rPr lang="nl-NL" sz="2800" i="1" dirty="0">
                <a:solidFill>
                  <a:srgbClr val="FFFFFF"/>
                </a:solidFill>
              </a:rPr>
              <a:t>In VIEW hebben de verschillende objecten afwijkende meldingen:</a:t>
            </a:r>
          </a:p>
          <a:p>
            <a:r>
              <a:rPr lang="nl-NL" sz="2800" i="1" dirty="0">
                <a:solidFill>
                  <a:srgbClr val="FFFFFF"/>
                </a:solidFill>
              </a:rPr>
              <a:t>						</a:t>
            </a:r>
          </a:p>
        </p:txBody>
      </p:sp>
      <p:pic>
        <p:nvPicPr>
          <p:cNvPr id="8" name="Afbeelding 7">
            <a:extLst>
              <a:ext uri="{FF2B5EF4-FFF2-40B4-BE49-F238E27FC236}">
                <a16:creationId xmlns:a16="http://schemas.microsoft.com/office/drawing/2014/main" id="{C868EF5E-2F4F-4224-9316-4AC0EBABDCF7}"/>
              </a:ext>
            </a:extLst>
          </p:cNvPr>
          <p:cNvPicPr/>
          <p:nvPr/>
        </p:nvPicPr>
        <p:blipFill rotWithShape="1">
          <a:blip r:embed="rId2">
            <a:extLst>
              <a:ext uri="{28A0092B-C50C-407E-A947-70E740481C1C}">
                <a14:useLocalDpi xmlns:a14="http://schemas.microsoft.com/office/drawing/2010/main" val="0"/>
              </a:ext>
            </a:extLst>
          </a:blip>
          <a:srcRect b="10000"/>
          <a:stretch/>
        </p:blipFill>
        <p:spPr bwMode="auto">
          <a:xfrm>
            <a:off x="1149049" y="1874857"/>
            <a:ext cx="3171825" cy="4254500"/>
          </a:xfrm>
          <a:prstGeom prst="rect">
            <a:avLst/>
          </a:prstGeom>
          <a:ln>
            <a:noFill/>
          </a:ln>
          <a:effectLst>
            <a:glow rad="381000">
              <a:srgbClr val="4472C4">
                <a:alpha val="40000"/>
              </a:srgbClr>
            </a:glow>
          </a:effectLst>
          <a:extLst>
            <a:ext uri="{53640926-AAD7-44D8-BBD7-CCE9431645EC}">
              <a14:shadowObscured xmlns:a14="http://schemas.microsoft.com/office/drawing/2010/main"/>
            </a:ext>
          </a:extLst>
        </p:spPr>
      </p:pic>
      <p:sp>
        <p:nvSpPr>
          <p:cNvPr id="5" name="Tekstvak 4">
            <a:extLst>
              <a:ext uri="{FF2B5EF4-FFF2-40B4-BE49-F238E27FC236}">
                <a16:creationId xmlns:a16="http://schemas.microsoft.com/office/drawing/2014/main" id="{78C8A5AB-8F2D-4DB8-BB5A-95A424A11126}"/>
              </a:ext>
            </a:extLst>
          </p:cNvPr>
          <p:cNvSpPr txBox="1"/>
          <p:nvPr/>
        </p:nvSpPr>
        <p:spPr>
          <a:xfrm>
            <a:off x="5436482" y="2773652"/>
            <a:ext cx="3954163" cy="646331"/>
          </a:xfrm>
          <a:prstGeom prst="rect">
            <a:avLst/>
          </a:prstGeom>
          <a:noFill/>
        </p:spPr>
        <p:txBody>
          <a:bodyPr wrap="square" rtlCol="0">
            <a:spAutoFit/>
          </a:bodyPr>
          <a:lstStyle/>
          <a:p>
            <a:r>
              <a:rPr lang="nl-NL" dirty="0"/>
              <a:t>Bij Koek komt een andere regel dan bij Brood.</a:t>
            </a:r>
          </a:p>
        </p:txBody>
      </p:sp>
      <p:sp>
        <p:nvSpPr>
          <p:cNvPr id="7" name="Pijl: links 6">
            <a:extLst>
              <a:ext uri="{FF2B5EF4-FFF2-40B4-BE49-F238E27FC236}">
                <a16:creationId xmlns:a16="http://schemas.microsoft.com/office/drawing/2014/main" id="{6C31E9BA-33ED-4285-BABD-FD97821C4713}"/>
              </a:ext>
            </a:extLst>
          </p:cNvPr>
          <p:cNvSpPr/>
          <p:nvPr/>
        </p:nvSpPr>
        <p:spPr>
          <a:xfrm>
            <a:off x="3805881" y="2773652"/>
            <a:ext cx="1606378" cy="415434"/>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9" name="Pijl: links 8">
            <a:extLst>
              <a:ext uri="{FF2B5EF4-FFF2-40B4-BE49-F238E27FC236}">
                <a16:creationId xmlns:a16="http://schemas.microsoft.com/office/drawing/2014/main" id="{2CE63222-DEE9-43A9-8694-6D8C6558C432}"/>
              </a:ext>
            </a:extLst>
          </p:cNvPr>
          <p:cNvSpPr/>
          <p:nvPr/>
        </p:nvSpPr>
        <p:spPr>
          <a:xfrm>
            <a:off x="3735860" y="4456441"/>
            <a:ext cx="1606378" cy="415434"/>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9915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kstvak 5">
            <a:extLst>
              <a:ext uri="{FF2B5EF4-FFF2-40B4-BE49-F238E27FC236}">
                <a16:creationId xmlns:a16="http://schemas.microsoft.com/office/drawing/2014/main" id="{4C471BCE-CAEB-44BA-A88F-20DD1CEEF82E}"/>
              </a:ext>
            </a:extLst>
          </p:cNvPr>
          <p:cNvSpPr txBox="1"/>
          <p:nvPr/>
        </p:nvSpPr>
        <p:spPr>
          <a:xfrm>
            <a:off x="544259" y="787527"/>
            <a:ext cx="11646199" cy="1384995"/>
          </a:xfrm>
          <a:prstGeom prst="rect">
            <a:avLst/>
          </a:prstGeom>
          <a:noFill/>
        </p:spPr>
        <p:txBody>
          <a:bodyPr wrap="square" rtlCol="0">
            <a:spAutoFit/>
          </a:bodyPr>
          <a:lstStyle/>
          <a:p>
            <a:r>
              <a:rPr lang="nl-NL" sz="2800" i="1" dirty="0">
                <a:solidFill>
                  <a:srgbClr val="FFFFFF"/>
                </a:solidFill>
              </a:rPr>
              <a:t>Daarom wordt in de View gecontroleerd van welke klasse een object is met de php functie </a:t>
            </a:r>
            <a:r>
              <a:rPr lang="nl-NL" sz="2800" i="1" dirty="0" err="1">
                <a:solidFill>
                  <a:srgbClr val="FFFFFF"/>
                </a:solidFill>
              </a:rPr>
              <a:t>get_class</a:t>
            </a:r>
            <a:r>
              <a:rPr lang="nl-NL" sz="2800" i="1" dirty="0">
                <a:solidFill>
                  <a:srgbClr val="FFFFFF"/>
                </a:solidFill>
              </a:rPr>
              <a:t>(). </a:t>
            </a:r>
          </a:p>
          <a:p>
            <a:r>
              <a:rPr lang="nl-NL" sz="2800" i="1" dirty="0">
                <a:solidFill>
                  <a:srgbClr val="FFFFFF"/>
                </a:solidFill>
              </a:rPr>
              <a:t>						</a:t>
            </a:r>
          </a:p>
        </p:txBody>
      </p:sp>
      <p:pic>
        <p:nvPicPr>
          <p:cNvPr id="7" name="Afbeelding 6">
            <a:extLst>
              <a:ext uri="{FF2B5EF4-FFF2-40B4-BE49-F238E27FC236}">
                <a16:creationId xmlns:a16="http://schemas.microsoft.com/office/drawing/2014/main" id="{D3420159-7EA7-4E51-833E-06098FB8699A}"/>
              </a:ext>
            </a:extLst>
          </p:cNvPr>
          <p:cNvPicPr/>
          <p:nvPr/>
        </p:nvPicPr>
        <p:blipFill>
          <a:blip r:embed="rId2"/>
          <a:stretch>
            <a:fillRect/>
          </a:stretch>
        </p:blipFill>
        <p:spPr>
          <a:xfrm>
            <a:off x="541210" y="2035658"/>
            <a:ext cx="8042617" cy="4259631"/>
          </a:xfrm>
          <a:prstGeom prst="rect">
            <a:avLst/>
          </a:prstGeom>
        </p:spPr>
      </p:pic>
    </p:spTree>
    <p:extLst>
      <p:ext uri="{BB962C8B-B14F-4D97-AF65-F5344CB8AC3E}">
        <p14:creationId xmlns:p14="http://schemas.microsoft.com/office/powerpoint/2010/main" val="543618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kstvak 5">
            <a:extLst>
              <a:ext uri="{FF2B5EF4-FFF2-40B4-BE49-F238E27FC236}">
                <a16:creationId xmlns:a16="http://schemas.microsoft.com/office/drawing/2014/main" id="{4C471BCE-CAEB-44BA-A88F-20DD1CEEF82E}"/>
              </a:ext>
            </a:extLst>
          </p:cNvPr>
          <p:cNvSpPr txBox="1"/>
          <p:nvPr/>
        </p:nvSpPr>
        <p:spPr>
          <a:xfrm>
            <a:off x="1793726" y="551795"/>
            <a:ext cx="7819832" cy="4401205"/>
          </a:xfrm>
          <a:prstGeom prst="rect">
            <a:avLst/>
          </a:prstGeom>
          <a:noFill/>
        </p:spPr>
        <p:txBody>
          <a:bodyPr wrap="square" rtlCol="0">
            <a:spAutoFit/>
          </a:bodyPr>
          <a:lstStyle/>
          <a:p>
            <a:r>
              <a:rPr lang="nl-NL" sz="2800" i="1" dirty="0">
                <a:solidFill>
                  <a:srgbClr val="FFFFFF"/>
                </a:solidFill>
              </a:rPr>
              <a:t>Een interface is een aparte vorm van een abstracte klasse</a:t>
            </a:r>
          </a:p>
          <a:p>
            <a:r>
              <a:rPr lang="nl-NL" sz="2800" i="1" dirty="0">
                <a:solidFill>
                  <a:srgbClr val="FFFFFF"/>
                </a:solidFill>
              </a:rPr>
              <a:t>Een interface heeft geen eigen attributen</a:t>
            </a:r>
          </a:p>
          <a:p>
            <a:r>
              <a:rPr lang="nl-NL" sz="2800" i="1" dirty="0">
                <a:solidFill>
                  <a:srgbClr val="FFFFFF"/>
                </a:solidFill>
              </a:rPr>
              <a:t>De methoden van een interface zijn public, van een abstracte klasse public of </a:t>
            </a:r>
            <a:r>
              <a:rPr lang="nl-NL" sz="2800" i="1" dirty="0" err="1">
                <a:solidFill>
                  <a:srgbClr val="FFFFFF"/>
                </a:solidFill>
              </a:rPr>
              <a:t>proteced</a:t>
            </a:r>
            <a:endParaRPr lang="nl-NL" sz="2800" i="1" dirty="0">
              <a:solidFill>
                <a:srgbClr val="FFFFFF"/>
              </a:solidFill>
            </a:endParaRPr>
          </a:p>
          <a:p>
            <a:r>
              <a:rPr lang="nl-NL" sz="2800" i="1" dirty="0">
                <a:solidFill>
                  <a:srgbClr val="FFFFFF"/>
                </a:solidFill>
              </a:rPr>
              <a:t>Alle methoden van een interface zijn abstract, je kunt de methoden niet zonder meer gebruiken.</a:t>
            </a:r>
          </a:p>
          <a:p>
            <a:r>
              <a:rPr lang="nl-NL" sz="2800" i="1" dirty="0">
                <a:solidFill>
                  <a:srgbClr val="FFFFFF"/>
                </a:solidFill>
              </a:rPr>
              <a:t>Een klasse kan zowel overerven van een abstracte klasse en een interface implementeren.				</a:t>
            </a:r>
          </a:p>
        </p:txBody>
      </p:sp>
    </p:spTree>
    <p:extLst>
      <p:ext uri="{BB962C8B-B14F-4D97-AF65-F5344CB8AC3E}">
        <p14:creationId xmlns:p14="http://schemas.microsoft.com/office/powerpoint/2010/main" val="3273295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kstvak 5">
            <a:extLst>
              <a:ext uri="{FF2B5EF4-FFF2-40B4-BE49-F238E27FC236}">
                <a16:creationId xmlns:a16="http://schemas.microsoft.com/office/drawing/2014/main" id="{4C471BCE-CAEB-44BA-A88F-20DD1CEEF82E}"/>
              </a:ext>
            </a:extLst>
          </p:cNvPr>
          <p:cNvSpPr txBox="1"/>
          <p:nvPr/>
        </p:nvSpPr>
        <p:spPr>
          <a:xfrm>
            <a:off x="1793726" y="551795"/>
            <a:ext cx="7819832" cy="1384995"/>
          </a:xfrm>
          <a:prstGeom prst="rect">
            <a:avLst/>
          </a:prstGeom>
          <a:noFill/>
        </p:spPr>
        <p:txBody>
          <a:bodyPr wrap="square" rtlCol="0">
            <a:spAutoFit/>
          </a:bodyPr>
          <a:lstStyle/>
          <a:p>
            <a:r>
              <a:rPr lang="nl-NL" sz="2800" i="1" dirty="0">
                <a:solidFill>
                  <a:srgbClr val="FFFFFF"/>
                </a:solidFill>
              </a:rPr>
              <a:t>In het voorbeeld is Aanbieding een interface</a:t>
            </a:r>
          </a:p>
          <a:p>
            <a:r>
              <a:rPr lang="nl-NL" sz="2800" i="1" dirty="0">
                <a:solidFill>
                  <a:srgbClr val="FFFFFF"/>
                </a:solidFill>
              </a:rPr>
              <a:t>Een aantal voorwaarden, zonder inhoud				</a:t>
            </a:r>
          </a:p>
        </p:txBody>
      </p:sp>
      <p:pic>
        <p:nvPicPr>
          <p:cNvPr id="3" name="Afbeelding 2">
            <a:extLst>
              <a:ext uri="{FF2B5EF4-FFF2-40B4-BE49-F238E27FC236}">
                <a16:creationId xmlns:a16="http://schemas.microsoft.com/office/drawing/2014/main" id="{5576B0DC-E057-4407-A429-3FE920CC9FE9}"/>
              </a:ext>
            </a:extLst>
          </p:cNvPr>
          <p:cNvPicPr>
            <a:picLocks noChangeAspect="1"/>
          </p:cNvPicPr>
          <p:nvPr/>
        </p:nvPicPr>
        <p:blipFill>
          <a:blip r:embed="rId2"/>
          <a:stretch>
            <a:fillRect/>
          </a:stretch>
        </p:blipFill>
        <p:spPr>
          <a:xfrm>
            <a:off x="1718876" y="2093781"/>
            <a:ext cx="3696216" cy="4334480"/>
          </a:xfrm>
          <a:prstGeom prst="rect">
            <a:avLst/>
          </a:prstGeom>
        </p:spPr>
      </p:pic>
    </p:spTree>
    <p:extLst>
      <p:ext uri="{BB962C8B-B14F-4D97-AF65-F5344CB8AC3E}">
        <p14:creationId xmlns:p14="http://schemas.microsoft.com/office/powerpoint/2010/main" val="2003280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kstvak 5">
            <a:extLst>
              <a:ext uri="{FF2B5EF4-FFF2-40B4-BE49-F238E27FC236}">
                <a16:creationId xmlns:a16="http://schemas.microsoft.com/office/drawing/2014/main" id="{4C471BCE-CAEB-44BA-A88F-20DD1CEEF82E}"/>
              </a:ext>
            </a:extLst>
          </p:cNvPr>
          <p:cNvSpPr txBox="1"/>
          <p:nvPr/>
        </p:nvSpPr>
        <p:spPr>
          <a:xfrm>
            <a:off x="4975654" y="551795"/>
            <a:ext cx="4637904" cy="2677656"/>
          </a:xfrm>
          <a:prstGeom prst="rect">
            <a:avLst/>
          </a:prstGeom>
          <a:noFill/>
        </p:spPr>
        <p:txBody>
          <a:bodyPr wrap="square" rtlCol="0">
            <a:spAutoFit/>
          </a:bodyPr>
          <a:lstStyle/>
          <a:p>
            <a:r>
              <a:rPr lang="nl-NL" sz="2800" i="1" dirty="0">
                <a:solidFill>
                  <a:srgbClr val="FFFFFF"/>
                </a:solidFill>
              </a:rPr>
              <a:t>De klasse Model implementeert Aanbieding</a:t>
            </a:r>
          </a:p>
          <a:p>
            <a:r>
              <a:rPr lang="nl-NL" sz="2800" i="1" dirty="0">
                <a:solidFill>
                  <a:srgbClr val="FFFFFF"/>
                </a:solidFill>
              </a:rPr>
              <a:t>In het klassendiagram wordt dat met een stippellijn aangegeven</a:t>
            </a:r>
          </a:p>
          <a:p>
            <a:r>
              <a:rPr lang="nl-NL" sz="2800" i="1" dirty="0">
                <a:solidFill>
                  <a:srgbClr val="FFFFFF"/>
                </a:solidFill>
              </a:rPr>
              <a:t>			</a:t>
            </a:r>
          </a:p>
        </p:txBody>
      </p:sp>
      <p:pic>
        <p:nvPicPr>
          <p:cNvPr id="5" name="Afbeelding 4">
            <a:extLst>
              <a:ext uri="{FF2B5EF4-FFF2-40B4-BE49-F238E27FC236}">
                <a16:creationId xmlns:a16="http://schemas.microsoft.com/office/drawing/2014/main" id="{143188E7-DC7A-4841-87A5-C3E83BB67C72}"/>
              </a:ext>
            </a:extLst>
          </p:cNvPr>
          <p:cNvPicPr>
            <a:picLocks noChangeAspect="1"/>
          </p:cNvPicPr>
          <p:nvPr/>
        </p:nvPicPr>
        <p:blipFill>
          <a:blip r:embed="rId2"/>
          <a:stretch>
            <a:fillRect/>
          </a:stretch>
        </p:blipFill>
        <p:spPr>
          <a:xfrm>
            <a:off x="4811" y="0"/>
            <a:ext cx="3949351" cy="6865443"/>
          </a:xfrm>
          <a:prstGeom prst="rect">
            <a:avLst/>
          </a:prstGeom>
        </p:spPr>
      </p:pic>
    </p:spTree>
    <p:extLst>
      <p:ext uri="{BB962C8B-B14F-4D97-AF65-F5344CB8AC3E}">
        <p14:creationId xmlns:p14="http://schemas.microsoft.com/office/powerpoint/2010/main" val="1030588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kstvak 5">
            <a:extLst>
              <a:ext uri="{FF2B5EF4-FFF2-40B4-BE49-F238E27FC236}">
                <a16:creationId xmlns:a16="http://schemas.microsoft.com/office/drawing/2014/main" id="{4C471BCE-CAEB-44BA-A88F-20DD1CEEF82E}"/>
              </a:ext>
            </a:extLst>
          </p:cNvPr>
          <p:cNvSpPr txBox="1"/>
          <p:nvPr/>
        </p:nvSpPr>
        <p:spPr>
          <a:xfrm>
            <a:off x="1202724" y="551795"/>
            <a:ext cx="3608173" cy="3539430"/>
          </a:xfrm>
          <a:prstGeom prst="rect">
            <a:avLst/>
          </a:prstGeom>
          <a:noFill/>
        </p:spPr>
        <p:txBody>
          <a:bodyPr wrap="square" rtlCol="0">
            <a:spAutoFit/>
          </a:bodyPr>
          <a:lstStyle/>
          <a:p>
            <a:r>
              <a:rPr lang="nl-NL" sz="2800" i="1" dirty="0">
                <a:solidFill>
                  <a:srgbClr val="FFFFFF"/>
                </a:solidFill>
              </a:rPr>
              <a:t>De bijbehorende attributen worden gedeclareerd in Model, niet in Aanbieding, namelijk aanbieding en einddatum</a:t>
            </a:r>
          </a:p>
          <a:p>
            <a:r>
              <a:rPr lang="nl-NL" sz="2800" i="1" dirty="0">
                <a:solidFill>
                  <a:srgbClr val="FFFFFF"/>
                </a:solidFill>
              </a:rPr>
              <a:t>			</a:t>
            </a:r>
          </a:p>
        </p:txBody>
      </p:sp>
      <p:pic>
        <p:nvPicPr>
          <p:cNvPr id="4" name="Afbeelding 3">
            <a:extLst>
              <a:ext uri="{FF2B5EF4-FFF2-40B4-BE49-F238E27FC236}">
                <a16:creationId xmlns:a16="http://schemas.microsoft.com/office/drawing/2014/main" id="{34EB5565-9C6F-4127-9FD2-150695A2A9BD}"/>
              </a:ext>
            </a:extLst>
          </p:cNvPr>
          <p:cNvPicPr>
            <a:picLocks noChangeAspect="1"/>
          </p:cNvPicPr>
          <p:nvPr/>
        </p:nvPicPr>
        <p:blipFill>
          <a:blip r:embed="rId2"/>
          <a:stretch>
            <a:fillRect/>
          </a:stretch>
        </p:blipFill>
        <p:spPr>
          <a:xfrm>
            <a:off x="6153666" y="-23673"/>
            <a:ext cx="6036794" cy="4976673"/>
          </a:xfrm>
          <a:prstGeom prst="rect">
            <a:avLst/>
          </a:prstGeom>
        </p:spPr>
      </p:pic>
    </p:spTree>
    <p:extLst>
      <p:ext uri="{BB962C8B-B14F-4D97-AF65-F5344CB8AC3E}">
        <p14:creationId xmlns:p14="http://schemas.microsoft.com/office/powerpoint/2010/main" val="3470114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6811044" cy="3892168"/>
          </a:xfrm>
        </p:spPr>
        <p:txBody>
          <a:bodyPr rtlCol="0" anchor="ctr">
            <a:normAutofit/>
          </a:bodyPr>
          <a:lstStyle/>
          <a:p>
            <a:pPr lvl="0" rtl="0"/>
            <a:r>
              <a:rPr lang="nl-NL" sz="4800" i="1" dirty="0">
                <a:solidFill>
                  <a:srgbClr val="FFFFFF"/>
                </a:solidFill>
              </a:rPr>
              <a:t>Het project </a:t>
            </a:r>
            <a:r>
              <a:rPr lang="nl-NL" sz="4800" i="1" dirty="0" err="1">
                <a:solidFill>
                  <a:srgbClr val="FFFFFF"/>
                </a:solidFill>
              </a:rPr>
              <a:t>Healthone</a:t>
            </a:r>
            <a:r>
              <a:rPr lang="nl-NL" sz="4800" i="1" dirty="0">
                <a:solidFill>
                  <a:srgbClr val="FFFFFF"/>
                </a:solidFill>
              </a:rPr>
              <a:t> wordt gemaakt met php en </a:t>
            </a:r>
            <a:r>
              <a:rPr lang="nl-NL" sz="4800" i="1" dirty="0" err="1">
                <a:solidFill>
                  <a:srgbClr val="FFFFFF"/>
                </a:solidFill>
              </a:rPr>
              <a:t>mysql</a:t>
            </a: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pPr rtl="0"/>
            <a:r>
              <a:rPr lang="nl" dirty="0">
                <a:solidFill>
                  <a:srgbClr val="FFFFFF"/>
                </a:solidFill>
              </a:rPr>
              <a:t>- </a:t>
            </a:r>
            <a:r>
              <a:rPr lang="nl-NL" dirty="0" err="1">
                <a:solidFill>
                  <a:srgbClr val="FFFFFF"/>
                </a:solidFill>
              </a:rPr>
              <a:t>phpStorm</a:t>
            </a:r>
            <a:r>
              <a:rPr lang="nl-NL" dirty="0">
                <a:solidFill>
                  <a:srgbClr val="FFFFFF"/>
                </a:solidFill>
              </a:rPr>
              <a:t>/XAMPP</a:t>
            </a:r>
            <a:endParaRPr lang="nl"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kstvak 5">
            <a:extLst>
              <a:ext uri="{FF2B5EF4-FFF2-40B4-BE49-F238E27FC236}">
                <a16:creationId xmlns:a16="http://schemas.microsoft.com/office/drawing/2014/main" id="{4C471BCE-CAEB-44BA-A88F-20DD1CEEF82E}"/>
              </a:ext>
            </a:extLst>
          </p:cNvPr>
          <p:cNvSpPr txBox="1"/>
          <p:nvPr/>
        </p:nvSpPr>
        <p:spPr>
          <a:xfrm>
            <a:off x="500385" y="560033"/>
            <a:ext cx="4236372" cy="4524315"/>
          </a:xfrm>
          <a:prstGeom prst="rect">
            <a:avLst/>
          </a:prstGeom>
          <a:noFill/>
        </p:spPr>
        <p:txBody>
          <a:bodyPr wrap="square" rtlCol="0">
            <a:spAutoFit/>
          </a:bodyPr>
          <a:lstStyle/>
          <a:p>
            <a:r>
              <a:rPr lang="nl-NL" sz="2400" i="1" dirty="0">
                <a:solidFill>
                  <a:srgbClr val="FFFFFF"/>
                </a:solidFill>
              </a:rPr>
              <a:t>De klasse Model implementeert, neemt de interface Aanbieding in zich op</a:t>
            </a:r>
          </a:p>
          <a:p>
            <a:r>
              <a:rPr lang="nl-NL" sz="2400" i="1" dirty="0">
                <a:solidFill>
                  <a:srgbClr val="FFFFFF"/>
                </a:solidFill>
              </a:rPr>
              <a:t>De bijbehorende methoden </a:t>
            </a:r>
            <a:r>
              <a:rPr lang="nl-NL" sz="2400" i="1" dirty="0" err="1">
                <a:solidFill>
                  <a:srgbClr val="FFFFFF"/>
                </a:solidFill>
              </a:rPr>
              <a:t>getAanbieding</a:t>
            </a:r>
            <a:r>
              <a:rPr lang="nl-NL" sz="2400" i="1" dirty="0">
                <a:solidFill>
                  <a:srgbClr val="FFFFFF"/>
                </a:solidFill>
              </a:rPr>
              <a:t>(), </a:t>
            </a:r>
            <a:r>
              <a:rPr lang="nl-NL" sz="2400" i="1" dirty="0" err="1">
                <a:solidFill>
                  <a:srgbClr val="FFFFFF"/>
                </a:solidFill>
              </a:rPr>
              <a:t>setAanbieding</a:t>
            </a:r>
            <a:r>
              <a:rPr lang="nl-NL" sz="2400" i="1" dirty="0">
                <a:solidFill>
                  <a:srgbClr val="FFFFFF"/>
                </a:solidFill>
              </a:rPr>
              <a:t>(), </a:t>
            </a:r>
            <a:r>
              <a:rPr lang="nl-NL" sz="2400" i="1" dirty="0" err="1">
                <a:solidFill>
                  <a:srgbClr val="FFFFFF"/>
                </a:solidFill>
              </a:rPr>
              <a:t>getEinddatum</a:t>
            </a:r>
            <a:r>
              <a:rPr lang="nl-NL" sz="2400" i="1" dirty="0">
                <a:solidFill>
                  <a:srgbClr val="FFFFFF"/>
                </a:solidFill>
              </a:rPr>
              <a:t>(), </a:t>
            </a:r>
            <a:r>
              <a:rPr lang="nl-NL" sz="2400" i="1" dirty="0" err="1">
                <a:solidFill>
                  <a:srgbClr val="FFFFFF"/>
                </a:solidFill>
              </a:rPr>
              <a:t>setEinddatum</a:t>
            </a:r>
            <a:r>
              <a:rPr lang="nl-NL" sz="2400" i="1" dirty="0">
                <a:solidFill>
                  <a:srgbClr val="FFFFFF"/>
                </a:solidFill>
              </a:rPr>
              <a:t>() moeten nog inhoud krijgen in Model, dus niet in de interface-klasse Aanbieding.</a:t>
            </a:r>
          </a:p>
          <a:p>
            <a:r>
              <a:rPr lang="nl-NL" sz="2400" i="1" dirty="0">
                <a:solidFill>
                  <a:srgbClr val="FFFFFF"/>
                </a:solidFill>
              </a:rPr>
              <a:t>			</a:t>
            </a:r>
          </a:p>
        </p:txBody>
      </p:sp>
      <p:pic>
        <p:nvPicPr>
          <p:cNvPr id="3" name="Afbeelding 2">
            <a:extLst>
              <a:ext uri="{FF2B5EF4-FFF2-40B4-BE49-F238E27FC236}">
                <a16:creationId xmlns:a16="http://schemas.microsoft.com/office/drawing/2014/main" id="{5BBE65AE-95CE-44AC-9A99-BDB2ECD8FF90}"/>
              </a:ext>
            </a:extLst>
          </p:cNvPr>
          <p:cNvPicPr>
            <a:picLocks noChangeAspect="1"/>
          </p:cNvPicPr>
          <p:nvPr/>
        </p:nvPicPr>
        <p:blipFill>
          <a:blip r:embed="rId2"/>
          <a:stretch>
            <a:fillRect/>
          </a:stretch>
        </p:blipFill>
        <p:spPr>
          <a:xfrm>
            <a:off x="4978808" y="1"/>
            <a:ext cx="7213191" cy="4953000"/>
          </a:xfrm>
          <a:prstGeom prst="rect">
            <a:avLst/>
          </a:prstGeom>
        </p:spPr>
      </p:pic>
    </p:spTree>
    <p:extLst>
      <p:ext uri="{BB962C8B-B14F-4D97-AF65-F5344CB8AC3E}">
        <p14:creationId xmlns:p14="http://schemas.microsoft.com/office/powerpoint/2010/main" val="59237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kstvak 5">
            <a:extLst>
              <a:ext uri="{FF2B5EF4-FFF2-40B4-BE49-F238E27FC236}">
                <a16:creationId xmlns:a16="http://schemas.microsoft.com/office/drawing/2014/main" id="{4C471BCE-CAEB-44BA-A88F-20DD1CEEF82E}"/>
              </a:ext>
            </a:extLst>
          </p:cNvPr>
          <p:cNvSpPr txBox="1"/>
          <p:nvPr/>
        </p:nvSpPr>
        <p:spPr>
          <a:xfrm>
            <a:off x="500385" y="560033"/>
            <a:ext cx="3346685" cy="3970318"/>
          </a:xfrm>
          <a:prstGeom prst="rect">
            <a:avLst/>
          </a:prstGeom>
          <a:noFill/>
        </p:spPr>
        <p:txBody>
          <a:bodyPr wrap="square" rtlCol="0">
            <a:spAutoFit/>
          </a:bodyPr>
          <a:lstStyle/>
          <a:p>
            <a:r>
              <a:rPr lang="nl-NL" sz="2800" i="1" dirty="0">
                <a:solidFill>
                  <a:srgbClr val="FFFFFF"/>
                </a:solidFill>
              </a:rPr>
              <a:t>De Model klasse bepaalt aan de hand van </a:t>
            </a:r>
            <a:r>
              <a:rPr lang="nl-NL" sz="2800" i="1" dirty="0" err="1">
                <a:solidFill>
                  <a:srgbClr val="FFFFFF"/>
                </a:solidFill>
              </a:rPr>
              <a:t>setArtikel</a:t>
            </a:r>
            <a:r>
              <a:rPr lang="nl-NL" sz="2800" i="1" dirty="0">
                <a:solidFill>
                  <a:srgbClr val="FFFFFF"/>
                </a:solidFill>
              </a:rPr>
              <a:t>() welk artikel in de aanbieding is. Daarvoor is nog een parameter nodig, $aanbieding.</a:t>
            </a:r>
          </a:p>
          <a:p>
            <a:r>
              <a:rPr lang="nl-NL" sz="2800" i="1" dirty="0">
                <a:solidFill>
                  <a:srgbClr val="FFFFFF"/>
                </a:solidFill>
              </a:rPr>
              <a:t>			</a:t>
            </a:r>
          </a:p>
        </p:txBody>
      </p:sp>
      <p:pic>
        <p:nvPicPr>
          <p:cNvPr id="4" name="Afbeelding 3">
            <a:extLst>
              <a:ext uri="{FF2B5EF4-FFF2-40B4-BE49-F238E27FC236}">
                <a16:creationId xmlns:a16="http://schemas.microsoft.com/office/drawing/2014/main" id="{03D22F9B-1EB0-48AE-B8AB-61A737BC0EEB}"/>
              </a:ext>
            </a:extLst>
          </p:cNvPr>
          <p:cNvPicPr>
            <a:picLocks noChangeAspect="1"/>
          </p:cNvPicPr>
          <p:nvPr/>
        </p:nvPicPr>
        <p:blipFill>
          <a:blip r:embed="rId2"/>
          <a:stretch>
            <a:fillRect/>
          </a:stretch>
        </p:blipFill>
        <p:spPr>
          <a:xfrm>
            <a:off x="4147835" y="560033"/>
            <a:ext cx="7744906" cy="3296110"/>
          </a:xfrm>
          <a:prstGeom prst="rect">
            <a:avLst/>
          </a:prstGeom>
        </p:spPr>
      </p:pic>
    </p:spTree>
    <p:extLst>
      <p:ext uri="{BB962C8B-B14F-4D97-AF65-F5344CB8AC3E}">
        <p14:creationId xmlns:p14="http://schemas.microsoft.com/office/powerpoint/2010/main" val="3691550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kstvak 5">
            <a:extLst>
              <a:ext uri="{FF2B5EF4-FFF2-40B4-BE49-F238E27FC236}">
                <a16:creationId xmlns:a16="http://schemas.microsoft.com/office/drawing/2014/main" id="{4C471BCE-CAEB-44BA-A88F-20DD1CEEF82E}"/>
              </a:ext>
            </a:extLst>
          </p:cNvPr>
          <p:cNvSpPr txBox="1"/>
          <p:nvPr/>
        </p:nvSpPr>
        <p:spPr>
          <a:xfrm>
            <a:off x="500385" y="560033"/>
            <a:ext cx="10402502" cy="3108543"/>
          </a:xfrm>
          <a:prstGeom prst="rect">
            <a:avLst/>
          </a:prstGeom>
          <a:noFill/>
        </p:spPr>
        <p:txBody>
          <a:bodyPr wrap="square" rtlCol="0">
            <a:spAutoFit/>
          </a:bodyPr>
          <a:lstStyle/>
          <a:p>
            <a:r>
              <a:rPr lang="nl-NL" sz="2800" i="1" dirty="0">
                <a:solidFill>
                  <a:srgbClr val="FFFFFF"/>
                </a:solidFill>
              </a:rPr>
              <a:t>Index.php controleert bij de controller of er een aanbieding is.</a:t>
            </a:r>
          </a:p>
          <a:p>
            <a:endParaRPr lang="nl-NL" sz="2800" i="1" dirty="0">
              <a:solidFill>
                <a:srgbClr val="FFFFFF"/>
              </a:solidFill>
            </a:endParaRPr>
          </a:p>
          <a:p>
            <a:endParaRPr lang="nl-NL" sz="2800" i="1" dirty="0">
              <a:solidFill>
                <a:srgbClr val="FFFFFF"/>
              </a:solidFill>
            </a:endParaRPr>
          </a:p>
          <a:p>
            <a:endParaRPr lang="nl-NL" sz="2800" i="1" dirty="0">
              <a:solidFill>
                <a:srgbClr val="FFFFFF"/>
              </a:solidFill>
            </a:endParaRPr>
          </a:p>
          <a:p>
            <a:endParaRPr lang="nl-NL" sz="2800" i="1" dirty="0">
              <a:solidFill>
                <a:srgbClr val="FFFFFF"/>
              </a:solidFill>
            </a:endParaRPr>
          </a:p>
          <a:p>
            <a:r>
              <a:rPr lang="nl-NL" sz="2800" i="1" dirty="0">
                <a:solidFill>
                  <a:srgbClr val="FFFFFF"/>
                </a:solidFill>
              </a:rPr>
              <a:t>De View klasse toont de aanbieding, als er een aanbieding is.</a:t>
            </a:r>
          </a:p>
          <a:p>
            <a:r>
              <a:rPr lang="nl-NL" sz="2800" i="1" dirty="0">
                <a:solidFill>
                  <a:srgbClr val="FFFFFF"/>
                </a:solidFill>
              </a:rPr>
              <a:t>			</a:t>
            </a:r>
          </a:p>
        </p:txBody>
      </p:sp>
      <p:pic>
        <p:nvPicPr>
          <p:cNvPr id="3" name="Afbeelding 2">
            <a:extLst>
              <a:ext uri="{FF2B5EF4-FFF2-40B4-BE49-F238E27FC236}">
                <a16:creationId xmlns:a16="http://schemas.microsoft.com/office/drawing/2014/main" id="{4FD94A17-899F-4F5A-847F-878008A4CD10}"/>
              </a:ext>
            </a:extLst>
          </p:cNvPr>
          <p:cNvPicPr>
            <a:picLocks noChangeAspect="1"/>
          </p:cNvPicPr>
          <p:nvPr/>
        </p:nvPicPr>
        <p:blipFill>
          <a:blip r:embed="rId2"/>
          <a:stretch>
            <a:fillRect/>
          </a:stretch>
        </p:blipFill>
        <p:spPr>
          <a:xfrm>
            <a:off x="500385" y="3485605"/>
            <a:ext cx="11435434" cy="2195891"/>
          </a:xfrm>
          <a:prstGeom prst="rect">
            <a:avLst/>
          </a:prstGeom>
        </p:spPr>
      </p:pic>
      <p:pic>
        <p:nvPicPr>
          <p:cNvPr id="5" name="Afbeelding 4">
            <a:extLst>
              <a:ext uri="{FF2B5EF4-FFF2-40B4-BE49-F238E27FC236}">
                <a16:creationId xmlns:a16="http://schemas.microsoft.com/office/drawing/2014/main" id="{68EA11F8-B094-442C-A3D8-BEB9A5B665E3}"/>
              </a:ext>
            </a:extLst>
          </p:cNvPr>
          <p:cNvPicPr>
            <a:picLocks noChangeAspect="1"/>
          </p:cNvPicPr>
          <p:nvPr/>
        </p:nvPicPr>
        <p:blipFill>
          <a:blip r:embed="rId3"/>
          <a:stretch>
            <a:fillRect/>
          </a:stretch>
        </p:blipFill>
        <p:spPr>
          <a:xfrm>
            <a:off x="500385" y="1400234"/>
            <a:ext cx="6198635" cy="800947"/>
          </a:xfrm>
          <a:prstGeom prst="rect">
            <a:avLst/>
          </a:prstGeom>
        </p:spPr>
      </p:pic>
    </p:spTree>
    <p:extLst>
      <p:ext uri="{BB962C8B-B14F-4D97-AF65-F5344CB8AC3E}">
        <p14:creationId xmlns:p14="http://schemas.microsoft.com/office/powerpoint/2010/main" val="2755257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610778" y="687821"/>
            <a:ext cx="9818325" cy="2228374"/>
          </a:xfrm>
        </p:spPr>
        <p:txBody>
          <a:bodyPr rtlCol="0" anchor="ctr">
            <a:noAutofit/>
          </a:bodyPr>
          <a:lstStyle/>
          <a:p>
            <a:pPr lvl="0">
              <a:tabLst>
                <a:tab pos="2628900" algn="l"/>
              </a:tabLst>
            </a:pPr>
            <a:r>
              <a:rPr lang="nl-NL" sz="2800" dirty="0">
                <a:solidFill>
                  <a:srgbClr val="FFFFFF"/>
                </a:solidFill>
                <a:latin typeface="+mn-lt"/>
              </a:rPr>
              <a:t>Maak zelf een php applicatie met een voertuig als abstracte klassen en auto en motor als overervende klassen.</a:t>
            </a:r>
            <a:br>
              <a:rPr lang="nl-NL" sz="2800" dirty="0">
                <a:solidFill>
                  <a:srgbClr val="FFFFFF"/>
                </a:solidFill>
                <a:latin typeface="+mn-lt"/>
              </a:rPr>
            </a:br>
            <a:r>
              <a:rPr lang="nl-NL" sz="2800" dirty="0">
                <a:solidFill>
                  <a:srgbClr val="FFFFFF"/>
                </a:solidFill>
                <a:latin typeface="+mn-lt"/>
              </a:rPr>
              <a:t>De opdracht staat bij opdrachten in ms teams</a:t>
            </a:r>
            <a:br>
              <a:rPr lang="nl-NL" sz="2800" dirty="0">
                <a:solidFill>
                  <a:srgbClr val="FFFFFF"/>
                </a:solidFill>
                <a:latin typeface="+mn-lt"/>
              </a:rPr>
            </a:br>
            <a:br>
              <a:rPr lang="nl-NL" sz="2800" dirty="0">
                <a:solidFill>
                  <a:srgbClr val="FFFFFF"/>
                </a:solidFill>
                <a:latin typeface="+mn-lt"/>
              </a:rPr>
            </a:br>
            <a:r>
              <a:rPr lang="nl-NL" sz="2800" dirty="0">
                <a:solidFill>
                  <a:srgbClr val="FFFFFF"/>
                </a:solidFill>
                <a:latin typeface="+mn-lt"/>
              </a:rPr>
              <a:t>De uitwerking van de applicatie bakker staat op github.com</a:t>
            </a:r>
            <a:br>
              <a:rPr lang="nl-NL" sz="2800" dirty="0">
                <a:solidFill>
                  <a:srgbClr val="FFFFFF"/>
                </a:solidFill>
                <a:latin typeface="+mn-lt"/>
              </a:rPr>
            </a:br>
            <a:r>
              <a:rPr lang="nl-NL" sz="2800" dirty="0">
                <a:solidFill>
                  <a:srgbClr val="FFFFFF"/>
                </a:solidFill>
                <a:latin typeface="+mn-lt"/>
              </a:rPr>
              <a:t>https://github.com/ROCMondriaanTIN/php_ao2_bakkerij</a:t>
            </a:r>
            <a:endParaRPr lang="nl" sz="2800" dirty="0">
              <a:solidFill>
                <a:srgbClr val="FFFFFF"/>
              </a:solidFill>
              <a:latin typeface="+mn-lt"/>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hthoek 5">
            <a:extLst>
              <a:ext uri="{FF2B5EF4-FFF2-40B4-BE49-F238E27FC236}">
                <a16:creationId xmlns:a16="http://schemas.microsoft.com/office/drawing/2014/main" id="{3435ED21-194E-46BB-9D66-CF3B88B9127C}"/>
              </a:ext>
            </a:extLst>
          </p:cNvPr>
          <p:cNvSpPr/>
          <p:nvPr/>
        </p:nvSpPr>
        <p:spPr>
          <a:xfrm>
            <a:off x="3081251" y="998108"/>
            <a:ext cx="6096000" cy="369332"/>
          </a:xfrm>
          <a:prstGeom prst="rect">
            <a:avLst/>
          </a:prstGeom>
        </p:spPr>
        <p:txBody>
          <a:bodyPr>
            <a:spAutoFit/>
          </a:bodyPr>
          <a:lstStyle/>
          <a:p>
            <a:endParaRPr lang="nl-NL" i="1" dirty="0">
              <a:solidFill>
                <a:srgbClr val="FFFFFF"/>
              </a:solidFill>
            </a:endParaRPr>
          </a:p>
        </p:txBody>
      </p:sp>
    </p:spTree>
    <p:extLst>
      <p:ext uri="{BB962C8B-B14F-4D97-AF65-F5344CB8AC3E}">
        <p14:creationId xmlns:p14="http://schemas.microsoft.com/office/powerpoint/2010/main" val="800751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hthoek 5">
            <a:extLst>
              <a:ext uri="{FF2B5EF4-FFF2-40B4-BE49-F238E27FC236}">
                <a16:creationId xmlns:a16="http://schemas.microsoft.com/office/drawing/2014/main" id="{3435ED21-194E-46BB-9D66-CF3B88B9127C}"/>
              </a:ext>
            </a:extLst>
          </p:cNvPr>
          <p:cNvSpPr/>
          <p:nvPr/>
        </p:nvSpPr>
        <p:spPr>
          <a:xfrm>
            <a:off x="3081251" y="998108"/>
            <a:ext cx="6096000" cy="369332"/>
          </a:xfrm>
          <a:prstGeom prst="rect">
            <a:avLst/>
          </a:prstGeom>
        </p:spPr>
        <p:txBody>
          <a:bodyPr>
            <a:spAutoFit/>
          </a:bodyPr>
          <a:lstStyle/>
          <a:p>
            <a:endParaRPr lang="nl-NL" i="1" dirty="0">
              <a:solidFill>
                <a:srgbClr val="FFFFFF"/>
              </a:solidFill>
            </a:endParaRPr>
          </a:p>
        </p:txBody>
      </p:sp>
      <p:sp>
        <p:nvSpPr>
          <p:cNvPr id="4" name="Titel 3">
            <a:extLst>
              <a:ext uri="{FF2B5EF4-FFF2-40B4-BE49-F238E27FC236}">
                <a16:creationId xmlns:a16="http://schemas.microsoft.com/office/drawing/2014/main" id="{D831A2D5-AD09-4774-BDC6-B9B77CD9E03C}"/>
              </a:ext>
            </a:extLst>
          </p:cNvPr>
          <p:cNvSpPr>
            <a:spLocks noGrp="1"/>
          </p:cNvSpPr>
          <p:nvPr>
            <p:ph type="ctrTitle"/>
          </p:nvPr>
        </p:nvSpPr>
        <p:spPr/>
        <p:txBody>
          <a:bodyPr/>
          <a:lstStyle/>
          <a:p>
            <a:r>
              <a:rPr lang="nl-NL" dirty="0"/>
              <a:t>VRAGEN?</a:t>
            </a:r>
          </a:p>
        </p:txBody>
      </p:sp>
    </p:spTree>
    <p:extLst>
      <p:ext uri="{BB962C8B-B14F-4D97-AF65-F5344CB8AC3E}">
        <p14:creationId xmlns:p14="http://schemas.microsoft.com/office/powerpoint/2010/main" val="2115995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B2EA78-AEB3-469B-9025-3B17201A457B}"/>
              </a:ext>
            </a:extLst>
          </p:cNvPr>
          <p:cNvSpPr>
            <a:spLocks noGrp="1"/>
          </p:cNvSpPr>
          <p:nvPr>
            <p:ph type="title"/>
          </p:nvPr>
        </p:nvSpPr>
        <p:spPr>
          <a:xfrm>
            <a:off x="1097280" y="286603"/>
            <a:ext cx="10058400" cy="1450757"/>
          </a:xfrm>
        </p:spPr>
        <p:txBody>
          <a:bodyPr rtlCol="0" anchor="b">
            <a:normAutofit fontScale="90000"/>
          </a:bodyPr>
          <a:lstStyle/>
          <a:p>
            <a:pPr lvl="0" rtl="0"/>
            <a:r>
              <a:rPr lang="nl-NL" sz="2200" i="1" dirty="0"/>
              <a:t>Volgens de planning moeten we vier thema’s behandelen:</a:t>
            </a:r>
            <a:br>
              <a:rPr lang="nl-NL" sz="2200" i="1" dirty="0"/>
            </a:br>
            <a:r>
              <a:rPr lang="nl-NL" sz="2200" i="1" dirty="0"/>
              <a:t>overerving, interfaces</a:t>
            </a:r>
            <a:br>
              <a:rPr lang="nl-NL" sz="2200" i="1" dirty="0"/>
            </a:br>
            <a:r>
              <a:rPr lang="nl-NL" sz="2200" i="1" dirty="0"/>
              <a:t>GLOBALS </a:t>
            </a:r>
            <a:br>
              <a:rPr lang="nl-NL" sz="2200" i="1" dirty="0"/>
            </a:br>
            <a:r>
              <a:rPr lang="nl-NL" sz="2200" i="1" dirty="0"/>
              <a:t>formulieren.</a:t>
            </a:r>
            <a:br>
              <a:rPr lang="nl-NL" sz="2200" i="1" dirty="0"/>
            </a:br>
            <a:r>
              <a:rPr lang="nl-NL" sz="2200" i="1" dirty="0"/>
              <a:t>Koppeling met database</a:t>
            </a:r>
            <a:endParaRPr lang="nl" sz="2200" i="1" dirty="0"/>
          </a:p>
        </p:txBody>
      </p:sp>
      <p:pic>
        <p:nvPicPr>
          <p:cNvPr id="6" name="Afbeelding 5">
            <a:extLst>
              <a:ext uri="{FF2B5EF4-FFF2-40B4-BE49-F238E27FC236}">
                <a16:creationId xmlns:a16="http://schemas.microsoft.com/office/drawing/2014/main" id="{5956B2C4-7F65-4C42-9C72-7CCC2C05D510}"/>
              </a:ext>
            </a:extLst>
          </p:cNvPr>
          <p:cNvPicPr>
            <a:picLocks noChangeAspect="1"/>
          </p:cNvPicPr>
          <p:nvPr/>
        </p:nvPicPr>
        <p:blipFill>
          <a:blip r:embed="rId2"/>
          <a:stretch>
            <a:fillRect/>
          </a:stretch>
        </p:blipFill>
        <p:spPr>
          <a:xfrm>
            <a:off x="1649228" y="2108201"/>
            <a:ext cx="8954504" cy="3760891"/>
          </a:xfrm>
          <a:prstGeom prst="rect">
            <a:avLst/>
          </a:prstGeom>
          <a:noFill/>
        </p:spPr>
      </p:pic>
      <p:sp>
        <p:nvSpPr>
          <p:cNvPr id="56" name="Date Placeholder 4">
            <a:extLst>
              <a:ext uri="{FF2B5EF4-FFF2-40B4-BE49-F238E27FC236}">
                <a16:creationId xmlns:a16="http://schemas.microsoft.com/office/drawing/2014/main" id="{0B571E32-BCAA-4662-B32A-DCB89CDEAF02}"/>
              </a:ext>
            </a:extLst>
          </p:cNvPr>
          <p:cNvSpPr>
            <a:spLocks noGrp="1"/>
          </p:cNvSpPr>
          <p:nvPr>
            <p:ph type="dt" sz="half" idx="10"/>
          </p:nvPr>
        </p:nvSpPr>
        <p:spPr>
          <a:xfrm>
            <a:off x="8218426" y="6446838"/>
            <a:ext cx="2584850" cy="365125"/>
          </a:xfrm>
        </p:spPr>
        <p:txBody>
          <a:bodyPr anchor="ctr">
            <a:normAutofit/>
          </a:bodyPr>
          <a:lstStyle/>
          <a:p>
            <a:pPr rtl="0">
              <a:spcAft>
                <a:spcPts val="600"/>
              </a:spcAft>
            </a:pPr>
            <a:fld id="{7EC0246C-263D-46C0-97C2-33055410F436}" type="datetime1">
              <a:rPr lang="nl-NL" smtClean="0"/>
              <a:pPr rtl="0">
                <a:spcAft>
                  <a:spcPts val="600"/>
                </a:spcAft>
              </a:pPr>
              <a:t>26-10-2020</a:t>
            </a:fld>
            <a:endParaRPr lang="en-US"/>
          </a:p>
        </p:txBody>
      </p:sp>
    </p:spTree>
    <p:extLst>
      <p:ext uri="{BB962C8B-B14F-4D97-AF65-F5344CB8AC3E}">
        <p14:creationId xmlns:p14="http://schemas.microsoft.com/office/powerpoint/2010/main" val="2775016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Video 50">
            <a:extLst>
              <a:ext uri="{FF2B5EF4-FFF2-40B4-BE49-F238E27FC236}">
                <a16:creationId xmlns:a16="http://schemas.microsoft.com/office/drawing/2014/main" id="{4CE36B63-222A-4BFF-8730-ECEB35C8DBD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585" r="1" b="4846"/>
          <a:stretch/>
        </p:blipFill>
        <p:spPr>
          <a:xfrm>
            <a:off x="15" y="6504"/>
            <a:ext cx="12191985" cy="4565342"/>
          </a:xfrm>
          <a:prstGeom prst="rect">
            <a:avLst/>
          </a:prstGeom>
          <a:noFill/>
        </p:spPr>
      </p:pic>
      <p:sp>
        <p:nvSpPr>
          <p:cNvPr id="2" name="Titel 1">
            <a:extLst>
              <a:ext uri="{FF2B5EF4-FFF2-40B4-BE49-F238E27FC236}">
                <a16:creationId xmlns:a16="http://schemas.microsoft.com/office/drawing/2014/main" id="{9AB2EA78-AEB3-469B-9025-3B17201A457B}"/>
              </a:ext>
            </a:extLst>
          </p:cNvPr>
          <p:cNvSpPr>
            <a:spLocks noGrp="1"/>
          </p:cNvSpPr>
          <p:nvPr>
            <p:ph type="title"/>
          </p:nvPr>
        </p:nvSpPr>
        <p:spPr>
          <a:xfrm>
            <a:off x="1097279" y="4799362"/>
            <a:ext cx="10535921" cy="1408398"/>
          </a:xfrm>
        </p:spPr>
        <p:txBody>
          <a:bodyPr rtlCol="0" anchor="b">
            <a:normAutofit/>
          </a:bodyPr>
          <a:lstStyle/>
          <a:p>
            <a:pPr lvl="0"/>
            <a:r>
              <a:rPr lang="nl-NL" sz="2400" i="1" dirty="0"/>
              <a:t>Deze keer overerving en interfaces</a:t>
            </a:r>
            <a:br>
              <a:rPr lang="nl-NL" sz="2400" i="1" dirty="0"/>
            </a:br>
            <a:br>
              <a:rPr lang="nl-NL" sz="2400" i="1" dirty="0"/>
            </a:br>
            <a:r>
              <a:rPr lang="nl-NL" sz="2400" i="1" dirty="0"/>
              <a:t>Volgende keer formulieren en GLOBALS en koppeling met de database</a:t>
            </a:r>
            <a:endParaRPr lang="nl" sz="2400" i="1" dirty="0"/>
          </a:p>
        </p:txBody>
      </p:sp>
      <p:sp>
        <p:nvSpPr>
          <p:cNvPr id="57" name="Date Placeholder 4">
            <a:extLst>
              <a:ext uri="{FF2B5EF4-FFF2-40B4-BE49-F238E27FC236}">
                <a16:creationId xmlns:a16="http://schemas.microsoft.com/office/drawing/2014/main" id="{E3DDDA66-F422-4DB9-8B90-4BF25CA59089}"/>
              </a:ext>
            </a:extLst>
          </p:cNvPr>
          <p:cNvSpPr>
            <a:spLocks noGrp="1"/>
          </p:cNvSpPr>
          <p:nvPr>
            <p:ph type="dt" sz="half" idx="10"/>
          </p:nvPr>
        </p:nvSpPr>
        <p:spPr>
          <a:xfrm>
            <a:off x="8218426" y="6446838"/>
            <a:ext cx="2584850" cy="365125"/>
          </a:xfrm>
        </p:spPr>
        <p:txBody>
          <a:bodyPr anchor="ctr">
            <a:normAutofit/>
          </a:bodyPr>
          <a:lstStyle/>
          <a:p>
            <a:pPr rtl="0">
              <a:spcAft>
                <a:spcPts val="600"/>
              </a:spcAft>
            </a:pPr>
            <a:fld id="{AC828DE5-5E25-48F8-9D08-0AAF94E065B7}" type="datetime1">
              <a:rPr lang="nl-NL" smtClean="0"/>
              <a:pPr rtl="0">
                <a:spcAft>
                  <a:spcPts val="600"/>
                </a:spcAft>
              </a:pPr>
              <a:t>26-10-2020</a:t>
            </a:fld>
            <a:endParaRPr lang="en-US" dirty="0"/>
          </a:p>
        </p:txBody>
      </p:sp>
    </p:spTree>
    <p:extLst>
      <p:ext uri="{BB962C8B-B14F-4D97-AF65-F5344CB8AC3E}">
        <p14:creationId xmlns:p14="http://schemas.microsoft.com/office/powerpoint/2010/main" val="278418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0"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B2EA78-AEB3-469B-9025-3B17201A457B}"/>
              </a:ext>
            </a:extLst>
          </p:cNvPr>
          <p:cNvSpPr>
            <a:spLocks noGrp="1"/>
          </p:cNvSpPr>
          <p:nvPr>
            <p:ph type="title"/>
          </p:nvPr>
        </p:nvSpPr>
        <p:spPr>
          <a:xfrm>
            <a:off x="1097280" y="802640"/>
            <a:ext cx="10058400" cy="934720"/>
          </a:xfrm>
        </p:spPr>
        <p:txBody>
          <a:bodyPr rtlCol="0" anchor="b">
            <a:normAutofit fontScale="90000"/>
          </a:bodyPr>
          <a:lstStyle/>
          <a:p>
            <a:pPr lvl="0" rtl="0"/>
            <a:r>
              <a:rPr lang="nl-NL" sz="2600" i="1" dirty="0"/>
              <a:t>Ik behandel een voorbeeld van overerving en interface. </a:t>
            </a:r>
            <a:br>
              <a:rPr lang="nl-NL" sz="2600" i="1" dirty="0"/>
            </a:br>
            <a:r>
              <a:rPr lang="nl-NL" sz="2600" i="1" dirty="0"/>
              <a:t>jullie leren hoe een klassendiagram met overerving en een interface eruit ziet</a:t>
            </a:r>
            <a:endParaRPr lang="nl" sz="2600" i="1" dirty="0"/>
          </a:p>
        </p:txBody>
      </p:sp>
      <p:pic>
        <p:nvPicPr>
          <p:cNvPr id="8" name="Afbeelding 7">
            <a:extLst>
              <a:ext uri="{FF2B5EF4-FFF2-40B4-BE49-F238E27FC236}">
                <a16:creationId xmlns:a16="http://schemas.microsoft.com/office/drawing/2014/main" id="{14ADD72A-09B3-4E5C-853D-FA547031C962}"/>
              </a:ext>
            </a:extLst>
          </p:cNvPr>
          <p:cNvPicPr>
            <a:picLocks noChangeAspect="1"/>
          </p:cNvPicPr>
          <p:nvPr/>
        </p:nvPicPr>
        <p:blipFill>
          <a:blip r:embed="rId2"/>
          <a:stretch>
            <a:fillRect/>
          </a:stretch>
        </p:blipFill>
        <p:spPr>
          <a:xfrm>
            <a:off x="1097280" y="2425779"/>
            <a:ext cx="6461760" cy="3332639"/>
          </a:xfrm>
          <a:prstGeom prst="rect">
            <a:avLst/>
          </a:prstGeom>
          <a:noFill/>
        </p:spPr>
      </p:pic>
      <p:sp>
        <p:nvSpPr>
          <p:cNvPr id="56" name="Date Placeholder 4">
            <a:extLst>
              <a:ext uri="{FF2B5EF4-FFF2-40B4-BE49-F238E27FC236}">
                <a16:creationId xmlns:a16="http://schemas.microsoft.com/office/drawing/2014/main" id="{28D7502A-04EE-4107-93E3-8E406A3175A2}"/>
              </a:ext>
            </a:extLst>
          </p:cNvPr>
          <p:cNvSpPr>
            <a:spLocks noGrp="1"/>
          </p:cNvSpPr>
          <p:nvPr>
            <p:ph type="dt" sz="half" idx="10"/>
          </p:nvPr>
        </p:nvSpPr>
        <p:spPr>
          <a:xfrm>
            <a:off x="8218426" y="6446838"/>
            <a:ext cx="2584850" cy="365125"/>
          </a:xfrm>
        </p:spPr>
        <p:txBody>
          <a:bodyPr/>
          <a:lstStyle/>
          <a:p>
            <a:pPr rtl="0">
              <a:spcAft>
                <a:spcPts val="600"/>
              </a:spcAft>
            </a:pPr>
            <a:fld id="{CF007331-9111-4CF7-BB53-7967C82BE855}" type="datetime1">
              <a:rPr lang="nl-NL" smtClean="0"/>
              <a:pPr rtl="0">
                <a:spcAft>
                  <a:spcPts val="600"/>
                </a:spcAft>
              </a:pPr>
              <a:t>26-10-2020</a:t>
            </a:fld>
            <a:endParaRPr lang="en-US"/>
          </a:p>
        </p:txBody>
      </p:sp>
      <p:sp>
        <p:nvSpPr>
          <p:cNvPr id="13" name="Subtitel 2">
            <a:extLst>
              <a:ext uri="{FF2B5EF4-FFF2-40B4-BE49-F238E27FC236}">
                <a16:creationId xmlns:a16="http://schemas.microsoft.com/office/drawing/2014/main" id="{44B11305-44F8-4D89-839F-4FDCC49BC1D0}"/>
              </a:ext>
            </a:extLst>
          </p:cNvPr>
          <p:cNvSpPr txBox="1">
            <a:spLocks/>
          </p:cNvSpPr>
          <p:nvPr/>
        </p:nvSpPr>
        <p:spPr>
          <a:xfrm>
            <a:off x="733004" y="5869284"/>
            <a:ext cx="10058400" cy="114300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nl-NL" dirty="0">
                <a:solidFill>
                  <a:schemeClr val="tx1">
                    <a:lumMod val="50000"/>
                    <a:lumOff val="50000"/>
                  </a:schemeClr>
                </a:solidFill>
              </a:rPr>
              <a:t>Het voorbeeld gaat door op het Koekjes-voorbeeld</a:t>
            </a:r>
            <a:endParaRPr lang="nl" dirty="0">
              <a:solidFill>
                <a:schemeClr val="tx1">
                  <a:lumMod val="50000"/>
                  <a:lumOff val="50000"/>
                </a:schemeClr>
              </a:solidFill>
            </a:endParaRPr>
          </a:p>
        </p:txBody>
      </p:sp>
    </p:spTree>
    <p:extLst>
      <p:ext uri="{BB962C8B-B14F-4D97-AF65-F5344CB8AC3E}">
        <p14:creationId xmlns:p14="http://schemas.microsoft.com/office/powerpoint/2010/main" val="292882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1905000"/>
          </a:xfrm>
        </p:spPr>
        <p:txBody>
          <a:bodyPr rtlCol="0" anchor="ctr">
            <a:normAutofit fontScale="90000"/>
          </a:bodyPr>
          <a:lstStyle/>
          <a:p>
            <a:pPr lvl="0" rtl="0"/>
            <a:r>
              <a:rPr lang="nl-NL" sz="4800" i="1" dirty="0">
                <a:solidFill>
                  <a:srgbClr val="FFFFFF"/>
                </a:solidFill>
              </a:rPr>
              <a:t>:</a:t>
            </a:r>
            <a:br>
              <a:rPr lang="nl-NL" sz="4800" i="1" dirty="0">
                <a:solidFill>
                  <a:srgbClr val="FFFFFF"/>
                </a:solidFill>
              </a:rPr>
            </a:br>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el 2">
            <a:extLst>
              <a:ext uri="{FF2B5EF4-FFF2-40B4-BE49-F238E27FC236}">
                <a16:creationId xmlns:a16="http://schemas.microsoft.com/office/drawing/2014/main" id="{255E1F2F-E259-4EA8-9FFD-3A10AF541859}"/>
              </a:ext>
            </a:extLst>
          </p:cNvPr>
          <p:cNvSpPr>
            <a:spLocks noGrp="1"/>
          </p:cNvSpPr>
          <p:nvPr>
            <p:ph type="subTitle" idx="1"/>
          </p:nvPr>
        </p:nvSpPr>
        <p:spPr>
          <a:xfrm>
            <a:off x="733004" y="5869284"/>
            <a:ext cx="10058400" cy="1143000"/>
          </a:xfrm>
        </p:spPr>
        <p:txBody>
          <a:bodyPr rtlCol="0">
            <a:normAutofit/>
          </a:bodyPr>
          <a:lstStyle/>
          <a:p>
            <a:pPr rtl="0"/>
            <a:r>
              <a:rPr lang="nl-NL" dirty="0">
                <a:solidFill>
                  <a:srgbClr val="FFFFFF"/>
                </a:solidFill>
              </a:rPr>
              <a:t>Het voorbeeld gaat door op het Koekjes-voorbeeld</a:t>
            </a:r>
            <a:endParaRPr lang="nl" dirty="0">
              <a:solidFill>
                <a:srgbClr val="FFFFFF"/>
              </a:solidFill>
            </a:endParaRPr>
          </a:p>
        </p:txBody>
      </p:sp>
      <p:sp>
        <p:nvSpPr>
          <p:cNvPr id="5" name="Tekstvak 4">
            <a:extLst>
              <a:ext uri="{FF2B5EF4-FFF2-40B4-BE49-F238E27FC236}">
                <a16:creationId xmlns:a16="http://schemas.microsoft.com/office/drawing/2014/main" id="{C95A59DF-B397-4B51-8626-4B07E6A0EC67}"/>
              </a:ext>
            </a:extLst>
          </p:cNvPr>
          <p:cNvSpPr txBox="1"/>
          <p:nvPr/>
        </p:nvSpPr>
        <p:spPr>
          <a:xfrm>
            <a:off x="842963" y="1904999"/>
            <a:ext cx="9158287" cy="646331"/>
          </a:xfrm>
          <a:prstGeom prst="rect">
            <a:avLst/>
          </a:prstGeom>
          <a:noFill/>
        </p:spPr>
        <p:txBody>
          <a:bodyPr wrap="square" rtlCol="0">
            <a:spAutoFit/>
          </a:bodyPr>
          <a:lstStyle/>
          <a:p>
            <a:pPr marL="285750" indent="-285750">
              <a:buFont typeface="Arial" panose="020B0604020202020204" pitchFamily="34" charset="0"/>
              <a:buChar char="•"/>
            </a:pPr>
            <a:br>
              <a:rPr lang="nl-NL" i="1" dirty="0">
                <a:solidFill>
                  <a:srgbClr val="FFFFFF"/>
                </a:solidFill>
              </a:rPr>
            </a:br>
            <a:endParaRPr lang="nl-NL" dirty="0"/>
          </a:p>
        </p:txBody>
      </p:sp>
      <p:pic>
        <p:nvPicPr>
          <p:cNvPr id="4" name="Afbeelding 3">
            <a:extLst>
              <a:ext uri="{FF2B5EF4-FFF2-40B4-BE49-F238E27FC236}">
                <a16:creationId xmlns:a16="http://schemas.microsoft.com/office/drawing/2014/main" id="{1086E4C8-CE22-4608-8266-D74721499DB8}"/>
              </a:ext>
            </a:extLst>
          </p:cNvPr>
          <p:cNvPicPr>
            <a:picLocks noChangeAspect="1"/>
          </p:cNvPicPr>
          <p:nvPr/>
        </p:nvPicPr>
        <p:blipFill>
          <a:blip r:embed="rId2"/>
          <a:stretch>
            <a:fillRect/>
          </a:stretch>
        </p:blipFill>
        <p:spPr>
          <a:xfrm>
            <a:off x="733004" y="252688"/>
            <a:ext cx="6563641" cy="5153744"/>
          </a:xfrm>
          <a:prstGeom prst="rect">
            <a:avLst/>
          </a:prstGeom>
        </p:spPr>
      </p:pic>
    </p:spTree>
    <p:extLst>
      <p:ext uri="{BB962C8B-B14F-4D97-AF65-F5344CB8AC3E}">
        <p14:creationId xmlns:p14="http://schemas.microsoft.com/office/powerpoint/2010/main" val="330843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FD68DA-43BA-4508-8DE2-BA9BB7B2FA5B}"/>
              </a:ext>
            </a:extLst>
          </p:cNvPr>
          <p:cNvSpPr>
            <a:spLocks noGrp="1"/>
          </p:cNvSpPr>
          <p:nvPr>
            <p:ph type="title"/>
          </p:nvPr>
        </p:nvSpPr>
        <p:spPr>
          <a:xfrm>
            <a:off x="643466" y="786383"/>
            <a:ext cx="3517567" cy="2093975"/>
          </a:xfrm>
        </p:spPr>
        <p:txBody>
          <a:bodyPr rtlCol="0" anchor="b">
            <a:normAutofit/>
          </a:bodyPr>
          <a:lstStyle/>
          <a:p>
            <a:pPr rtl="0"/>
            <a:r>
              <a:rPr lang="nl-NL" dirty="0"/>
              <a:t>DEEGWAAR is een </a:t>
            </a:r>
            <a:r>
              <a:rPr lang="nl-NL" dirty="0">
                <a:solidFill>
                  <a:srgbClr val="FF0000"/>
                </a:solidFill>
              </a:rPr>
              <a:t>abstracte</a:t>
            </a:r>
            <a:r>
              <a:rPr lang="nl-NL" dirty="0"/>
              <a:t> klasse</a:t>
            </a:r>
            <a:endParaRPr lang="nl" dirty="0"/>
          </a:p>
        </p:txBody>
      </p:sp>
      <p:pic>
        <p:nvPicPr>
          <p:cNvPr id="4" name="Afbeelding 3">
            <a:extLst>
              <a:ext uri="{FF2B5EF4-FFF2-40B4-BE49-F238E27FC236}">
                <a16:creationId xmlns:a16="http://schemas.microsoft.com/office/drawing/2014/main" id="{311F2EC4-4E29-4C8C-930A-5B5E62154F6D}"/>
              </a:ext>
            </a:extLst>
          </p:cNvPr>
          <p:cNvPicPr>
            <a:picLocks noChangeAspect="1"/>
          </p:cNvPicPr>
          <p:nvPr/>
        </p:nvPicPr>
        <p:blipFill>
          <a:blip r:embed="rId2"/>
          <a:stretch>
            <a:fillRect/>
          </a:stretch>
        </p:blipFill>
        <p:spPr>
          <a:xfrm>
            <a:off x="6878588" y="293327"/>
            <a:ext cx="3517567" cy="6830229"/>
          </a:xfrm>
          <a:prstGeom prst="rect">
            <a:avLst/>
          </a:prstGeom>
          <a:noFill/>
        </p:spPr>
      </p:pic>
      <p:sp>
        <p:nvSpPr>
          <p:cNvPr id="3" name="Subtitel 2">
            <a:extLst>
              <a:ext uri="{FF2B5EF4-FFF2-40B4-BE49-F238E27FC236}">
                <a16:creationId xmlns:a16="http://schemas.microsoft.com/office/drawing/2014/main" id="{A8E9CFF2-3777-4FF4-A759-8491175B0B7C}"/>
              </a:ext>
            </a:extLst>
          </p:cNvPr>
          <p:cNvSpPr>
            <a:spLocks noGrp="1"/>
          </p:cNvSpPr>
          <p:nvPr>
            <p:ph type="body" sz="half" idx="2"/>
          </p:nvPr>
        </p:nvSpPr>
        <p:spPr>
          <a:xfrm>
            <a:off x="643465" y="3043050"/>
            <a:ext cx="3517567" cy="3064505"/>
          </a:xfrm>
        </p:spPr>
        <p:txBody>
          <a:bodyPr rtlCol="0">
            <a:normAutofit/>
          </a:bodyPr>
          <a:lstStyle/>
          <a:p>
            <a:pPr rtl="0"/>
            <a:r>
              <a:rPr lang="nl-NL" dirty="0"/>
              <a:t>Attributen en methoden</a:t>
            </a:r>
          </a:p>
          <a:p>
            <a:pPr rtl="0"/>
            <a:r>
              <a:rPr lang="nl-NL" dirty="0" err="1"/>
              <a:t>Constructor</a:t>
            </a:r>
            <a:endParaRPr lang="nl-NL" dirty="0"/>
          </a:p>
          <a:p>
            <a:pPr rtl="0"/>
            <a:r>
              <a:rPr lang="nl-NL" dirty="0"/>
              <a:t>Maar klasse kan niet worden gebruikt om een object te maken.</a:t>
            </a:r>
            <a:endParaRPr lang="nl" dirty="0"/>
          </a:p>
        </p:txBody>
      </p:sp>
      <p:sp>
        <p:nvSpPr>
          <p:cNvPr id="31" name="Date Placeholder 4">
            <a:extLst>
              <a:ext uri="{FF2B5EF4-FFF2-40B4-BE49-F238E27FC236}">
                <a16:creationId xmlns:a16="http://schemas.microsoft.com/office/drawing/2014/main" id="{6285AF3D-AFF5-4F48-A816-0222B1F716EF}"/>
              </a:ext>
            </a:extLst>
          </p:cNvPr>
          <p:cNvSpPr>
            <a:spLocks noGrp="1"/>
          </p:cNvSpPr>
          <p:nvPr>
            <p:ph type="dt" sz="half" idx="10"/>
          </p:nvPr>
        </p:nvSpPr>
        <p:spPr>
          <a:xfrm>
            <a:off x="643464" y="6446520"/>
            <a:ext cx="3517568" cy="365125"/>
          </a:xfrm>
        </p:spPr>
        <p:txBody>
          <a:bodyPr anchor="ctr">
            <a:normAutofit/>
          </a:bodyPr>
          <a:lstStyle/>
          <a:p>
            <a:pPr rtl="0">
              <a:spcAft>
                <a:spcPts val="600"/>
              </a:spcAft>
            </a:pPr>
            <a:fld id="{AC828DE5-5E25-48F8-9D08-0AAF94E065B7}" type="datetime1">
              <a:rPr lang="nl-NL" smtClean="0"/>
              <a:pPr rtl="0">
                <a:spcAft>
                  <a:spcPts val="600"/>
                </a:spcAft>
              </a:pPr>
              <a:t>26-10-2020</a:t>
            </a:fld>
            <a:endParaRPr lang="en-US"/>
          </a:p>
        </p:txBody>
      </p:sp>
    </p:spTree>
    <p:extLst>
      <p:ext uri="{BB962C8B-B14F-4D97-AF65-F5344CB8AC3E}">
        <p14:creationId xmlns:p14="http://schemas.microsoft.com/office/powerpoint/2010/main" val="1605639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hthoek 5">
            <a:extLst>
              <a:ext uri="{FF2B5EF4-FFF2-40B4-BE49-F238E27FC236}">
                <a16:creationId xmlns:a16="http://schemas.microsoft.com/office/drawing/2014/main" id="{3435ED21-194E-46BB-9D66-CF3B88B9127C}"/>
              </a:ext>
            </a:extLst>
          </p:cNvPr>
          <p:cNvSpPr/>
          <p:nvPr/>
        </p:nvSpPr>
        <p:spPr>
          <a:xfrm>
            <a:off x="4610013" y="938220"/>
            <a:ext cx="6096000" cy="369332"/>
          </a:xfrm>
          <a:prstGeom prst="rect">
            <a:avLst/>
          </a:prstGeom>
        </p:spPr>
        <p:txBody>
          <a:bodyPr>
            <a:spAutoFit/>
          </a:bodyPr>
          <a:lstStyle/>
          <a:p>
            <a:endParaRPr lang="nl-NL" i="1" dirty="0">
              <a:solidFill>
                <a:srgbClr val="FFFFFF"/>
              </a:solidFill>
            </a:endParaRPr>
          </a:p>
        </p:txBody>
      </p:sp>
      <p:pic>
        <p:nvPicPr>
          <p:cNvPr id="7" name="Afbeelding 6">
            <a:extLst>
              <a:ext uri="{FF2B5EF4-FFF2-40B4-BE49-F238E27FC236}">
                <a16:creationId xmlns:a16="http://schemas.microsoft.com/office/drawing/2014/main" id="{99EAF606-6D56-446C-8610-1E62F8CBF103}"/>
              </a:ext>
            </a:extLst>
          </p:cNvPr>
          <p:cNvPicPr>
            <a:picLocks noChangeAspect="1"/>
          </p:cNvPicPr>
          <p:nvPr/>
        </p:nvPicPr>
        <p:blipFill>
          <a:blip r:embed="rId2"/>
          <a:stretch>
            <a:fillRect/>
          </a:stretch>
        </p:blipFill>
        <p:spPr>
          <a:xfrm>
            <a:off x="6410961" y="-1"/>
            <a:ext cx="5781040" cy="8748897"/>
          </a:xfrm>
          <a:prstGeom prst="rect">
            <a:avLst/>
          </a:prstGeom>
        </p:spPr>
      </p:pic>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386543" y="554680"/>
            <a:ext cx="5252258" cy="5350820"/>
          </a:xfrm>
        </p:spPr>
        <p:txBody>
          <a:bodyPr rtlCol="0" anchor="ctr">
            <a:normAutofit fontScale="90000"/>
          </a:bodyPr>
          <a:lstStyle/>
          <a:p>
            <a:pPr lvl="0">
              <a:tabLst>
                <a:tab pos="2171700" algn="l"/>
              </a:tabLst>
            </a:pPr>
            <a:r>
              <a:rPr lang="nl-NL" sz="4800" i="1" dirty="0">
                <a:solidFill>
                  <a:srgbClr val="FFFFFF"/>
                </a:solidFill>
                <a:latin typeface="+mn-lt"/>
              </a:rPr>
              <a:t>Koek overerft van Deegwaar</a:t>
            </a:r>
            <a:br>
              <a:rPr lang="nl-NL" sz="4800" i="1" dirty="0">
                <a:solidFill>
                  <a:srgbClr val="FFFFFF"/>
                </a:solidFill>
                <a:latin typeface="+mn-lt"/>
              </a:rPr>
            </a:br>
            <a:r>
              <a:rPr lang="nl-NL" sz="4800" i="1" dirty="0">
                <a:solidFill>
                  <a:srgbClr val="FFFFFF"/>
                </a:solidFill>
                <a:latin typeface="+mn-lt"/>
              </a:rPr>
              <a:t>Koek krijgt alle attributen en methoden van Deegwaar.</a:t>
            </a:r>
            <a:br>
              <a:rPr lang="nl-NL" sz="4800" i="1" dirty="0">
                <a:solidFill>
                  <a:srgbClr val="FFFFFF"/>
                </a:solidFill>
                <a:latin typeface="+mn-lt"/>
              </a:rPr>
            </a:br>
            <a:r>
              <a:rPr lang="nl-NL" sz="4800" i="1" dirty="0">
                <a:solidFill>
                  <a:srgbClr val="FFFFFF"/>
                </a:solidFill>
                <a:latin typeface="+mn-lt"/>
              </a:rPr>
              <a:t>Koek </a:t>
            </a:r>
            <a:r>
              <a:rPr lang="nl-NL" sz="4800" i="1" dirty="0" err="1">
                <a:solidFill>
                  <a:srgbClr val="FFFFFF"/>
                </a:solidFill>
                <a:latin typeface="+mn-lt"/>
              </a:rPr>
              <a:t>extends</a:t>
            </a:r>
            <a:r>
              <a:rPr lang="nl-NL" sz="4800" i="1" dirty="0">
                <a:solidFill>
                  <a:srgbClr val="FFFFFF"/>
                </a:solidFill>
                <a:latin typeface="+mn-lt"/>
              </a:rPr>
              <a:t> Deegwaar! </a:t>
            </a:r>
            <a:br>
              <a:rPr lang="nl-NL" sz="4800" i="1" dirty="0">
                <a:solidFill>
                  <a:srgbClr val="FFFFFF"/>
                </a:solidFill>
                <a:latin typeface="+mn-lt"/>
              </a:rPr>
            </a:br>
            <a:r>
              <a:rPr lang="nl-NL" sz="4800" i="1" dirty="0">
                <a:solidFill>
                  <a:srgbClr val="FFFFFF"/>
                </a:solidFill>
                <a:latin typeface="+mn-lt"/>
              </a:rPr>
              <a:t>Koek is een Deegwaar en MEER!</a:t>
            </a:r>
            <a:endParaRPr lang="nl" sz="3600" i="1" dirty="0">
              <a:solidFill>
                <a:srgbClr val="FFFFFF"/>
              </a:solidFill>
              <a:latin typeface="+mn-lt"/>
            </a:endParaRPr>
          </a:p>
        </p:txBody>
      </p:sp>
    </p:spTree>
    <p:extLst>
      <p:ext uri="{BB962C8B-B14F-4D97-AF65-F5344CB8AC3E}">
        <p14:creationId xmlns:p14="http://schemas.microsoft.com/office/powerpoint/2010/main" val="2846480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844487" y="787527"/>
            <a:ext cx="10058400" cy="1905000"/>
          </a:xfrm>
        </p:spPr>
        <p:txBody>
          <a:bodyPr rtlCol="0" anchor="ctr">
            <a:normAutofit/>
          </a:bodyPr>
          <a:lstStyle/>
          <a:p>
            <a:pPr lvl="0" rtl="0"/>
            <a:br>
              <a:rPr lang="nl-NL" sz="4800" i="1" dirty="0">
                <a:solidFill>
                  <a:srgbClr val="FFFFFF"/>
                </a:solidFill>
              </a:rPr>
            </a:br>
            <a:endParaRPr lang="nl" sz="4800" i="1" dirty="0">
              <a:solidFill>
                <a:srgbClr val="FFFFFF"/>
              </a:solidFill>
            </a:endParaRPr>
          </a:p>
        </p:txBody>
      </p:sp>
      <p:sp>
        <p:nvSpPr>
          <p:cNvPr id="49" name="Rechthoe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kstvak 4">
            <a:extLst>
              <a:ext uri="{FF2B5EF4-FFF2-40B4-BE49-F238E27FC236}">
                <a16:creationId xmlns:a16="http://schemas.microsoft.com/office/drawing/2014/main" id="{C95A59DF-B397-4B51-8626-4B07E6A0EC67}"/>
              </a:ext>
            </a:extLst>
          </p:cNvPr>
          <p:cNvSpPr txBox="1"/>
          <p:nvPr/>
        </p:nvSpPr>
        <p:spPr>
          <a:xfrm>
            <a:off x="1002983" y="3535887"/>
            <a:ext cx="5438457" cy="3662541"/>
          </a:xfrm>
          <a:prstGeom prst="rect">
            <a:avLst/>
          </a:prstGeom>
          <a:noFill/>
        </p:spPr>
        <p:txBody>
          <a:bodyPr wrap="square" rtlCol="0">
            <a:spAutoFit/>
          </a:bodyPr>
          <a:lstStyle/>
          <a:p>
            <a:r>
              <a:rPr lang="nl-NL" sz="2800" i="1" dirty="0">
                <a:solidFill>
                  <a:srgbClr val="FFFFFF"/>
                </a:solidFill>
              </a:rPr>
              <a:t>De </a:t>
            </a:r>
            <a:r>
              <a:rPr lang="nl-NL" sz="2800" i="1" dirty="0" err="1">
                <a:solidFill>
                  <a:srgbClr val="FFFFFF"/>
                </a:solidFill>
              </a:rPr>
              <a:t>constructor</a:t>
            </a:r>
            <a:r>
              <a:rPr lang="nl-NL" sz="2800" i="1" dirty="0">
                <a:solidFill>
                  <a:srgbClr val="FFFFFF"/>
                </a:solidFill>
              </a:rPr>
              <a:t> van Koek geeft de attributen van Deegwaar door aan de </a:t>
            </a:r>
            <a:r>
              <a:rPr lang="nl-NL" sz="2800" i="1" dirty="0" err="1">
                <a:solidFill>
                  <a:srgbClr val="FFFFFF"/>
                </a:solidFill>
              </a:rPr>
              <a:t>constructor</a:t>
            </a:r>
            <a:r>
              <a:rPr lang="nl-NL" sz="2800" i="1" dirty="0">
                <a:solidFill>
                  <a:srgbClr val="FFFFFF"/>
                </a:solidFill>
              </a:rPr>
              <a:t> van Deegwaar. Zoals je ziet is de functie </a:t>
            </a:r>
            <a:r>
              <a:rPr lang="nl-NL" sz="2800" i="1" dirty="0" err="1">
                <a:solidFill>
                  <a:srgbClr val="FFFFFF"/>
                </a:solidFill>
              </a:rPr>
              <a:t>protected</a:t>
            </a:r>
            <a:r>
              <a:rPr lang="nl-NL" sz="2800" i="1" dirty="0">
                <a:solidFill>
                  <a:srgbClr val="FFFFFF"/>
                </a:solidFill>
              </a:rPr>
              <a:t>. Alleen via een </a:t>
            </a:r>
            <a:r>
              <a:rPr lang="nl-NL" sz="2800" i="1" dirty="0" err="1">
                <a:solidFill>
                  <a:srgbClr val="FFFFFF"/>
                </a:solidFill>
              </a:rPr>
              <a:t>child</a:t>
            </a:r>
            <a:r>
              <a:rPr lang="nl-NL" sz="2800" i="1" dirty="0">
                <a:solidFill>
                  <a:srgbClr val="FFFFFF"/>
                </a:solidFill>
              </a:rPr>
              <a:t> kan die functie worden aangeroepen</a:t>
            </a:r>
          </a:p>
          <a:p>
            <a:endParaRPr lang="nl-NL" sz="2800" i="1" dirty="0">
              <a:solidFill>
                <a:srgbClr val="FFFFFF"/>
              </a:solidFill>
            </a:endParaRPr>
          </a:p>
          <a:p>
            <a:br>
              <a:rPr lang="nl-NL" i="1" dirty="0">
                <a:solidFill>
                  <a:srgbClr val="FFFFFF"/>
                </a:solidFill>
              </a:rPr>
            </a:br>
            <a:endParaRPr lang="nl-NL" dirty="0"/>
          </a:p>
        </p:txBody>
      </p:sp>
      <p:sp>
        <p:nvSpPr>
          <p:cNvPr id="6" name="Tekstvak 5">
            <a:extLst>
              <a:ext uri="{FF2B5EF4-FFF2-40B4-BE49-F238E27FC236}">
                <a16:creationId xmlns:a16="http://schemas.microsoft.com/office/drawing/2014/main" id="{4C471BCE-CAEB-44BA-A88F-20DD1CEEF82E}"/>
              </a:ext>
            </a:extLst>
          </p:cNvPr>
          <p:cNvSpPr txBox="1"/>
          <p:nvPr/>
        </p:nvSpPr>
        <p:spPr>
          <a:xfrm>
            <a:off x="1002983" y="338973"/>
            <a:ext cx="3975417" cy="2677656"/>
          </a:xfrm>
          <a:prstGeom prst="rect">
            <a:avLst/>
          </a:prstGeom>
          <a:noFill/>
        </p:spPr>
        <p:txBody>
          <a:bodyPr wrap="square" rtlCol="0">
            <a:spAutoFit/>
          </a:bodyPr>
          <a:lstStyle/>
          <a:p>
            <a:r>
              <a:rPr lang="nl-NL" sz="2800" i="1" dirty="0">
                <a:solidFill>
                  <a:srgbClr val="FFFFFF"/>
                </a:solidFill>
              </a:rPr>
              <a:t>Bij het creëren van een object van KOEK geef je attributen van Koek en van de </a:t>
            </a:r>
            <a:r>
              <a:rPr lang="nl-NL" sz="2800" i="1" dirty="0" err="1">
                <a:solidFill>
                  <a:srgbClr val="FFFFFF"/>
                </a:solidFill>
              </a:rPr>
              <a:t>parent</a:t>
            </a:r>
            <a:r>
              <a:rPr lang="nl-NL" sz="2800" i="1" dirty="0">
                <a:solidFill>
                  <a:srgbClr val="FFFFFF"/>
                </a:solidFill>
              </a:rPr>
              <a:t> Deegwaar op.</a:t>
            </a:r>
          </a:p>
          <a:p>
            <a:endParaRPr lang="nl-NL" sz="2800" i="1" dirty="0">
              <a:solidFill>
                <a:srgbClr val="FFFFFF"/>
              </a:solidFill>
            </a:endParaRPr>
          </a:p>
        </p:txBody>
      </p:sp>
      <p:pic>
        <p:nvPicPr>
          <p:cNvPr id="8" name="Afbeelding 7">
            <a:extLst>
              <a:ext uri="{FF2B5EF4-FFF2-40B4-BE49-F238E27FC236}">
                <a16:creationId xmlns:a16="http://schemas.microsoft.com/office/drawing/2014/main" id="{6B1F1DAD-BDC8-4C1F-9DD3-E34F50664ED4}"/>
              </a:ext>
            </a:extLst>
          </p:cNvPr>
          <p:cNvPicPr>
            <a:picLocks noChangeAspect="1"/>
          </p:cNvPicPr>
          <p:nvPr/>
        </p:nvPicPr>
        <p:blipFill>
          <a:blip r:embed="rId2"/>
          <a:stretch>
            <a:fillRect/>
          </a:stretch>
        </p:blipFill>
        <p:spPr>
          <a:xfrm>
            <a:off x="6166826" y="447099"/>
            <a:ext cx="5601482" cy="1962424"/>
          </a:xfrm>
          <a:prstGeom prst="rect">
            <a:avLst/>
          </a:prstGeom>
        </p:spPr>
      </p:pic>
      <p:pic>
        <p:nvPicPr>
          <p:cNvPr id="9" name="Afbeelding 8">
            <a:extLst>
              <a:ext uri="{FF2B5EF4-FFF2-40B4-BE49-F238E27FC236}">
                <a16:creationId xmlns:a16="http://schemas.microsoft.com/office/drawing/2014/main" id="{B81CF984-66BE-4785-991E-229EF575D876}"/>
              </a:ext>
            </a:extLst>
          </p:cNvPr>
          <p:cNvPicPr>
            <a:picLocks noChangeAspect="1"/>
          </p:cNvPicPr>
          <p:nvPr/>
        </p:nvPicPr>
        <p:blipFill>
          <a:blip r:embed="rId3"/>
          <a:stretch>
            <a:fillRect/>
          </a:stretch>
        </p:blipFill>
        <p:spPr>
          <a:xfrm>
            <a:off x="6967038" y="3836442"/>
            <a:ext cx="4801270" cy="1667108"/>
          </a:xfrm>
          <a:prstGeom prst="rect">
            <a:avLst/>
          </a:prstGeom>
        </p:spPr>
      </p:pic>
    </p:spTree>
    <p:extLst>
      <p:ext uri="{BB962C8B-B14F-4D97-AF65-F5344CB8AC3E}">
        <p14:creationId xmlns:p14="http://schemas.microsoft.com/office/powerpoint/2010/main" val="3950985828"/>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25_TF56160789" id="{09347C12-031C-413E-A748-FF4F71BF118C}" vid="{3DEA83A5-CB99-49DA-AF92-88A659250F56}"/>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6c9efcb0-b584-4e85-90f8-643ecdbc051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BB424CE1F8DB4F8E7E354D82B7D306" ma:contentTypeVersion="3" ma:contentTypeDescription="Create a new document." ma:contentTypeScope="" ma:versionID="a8cca85c0af15fb46ac7ce0e40f861a1">
  <xsd:schema xmlns:xsd="http://www.w3.org/2001/XMLSchema" xmlns:xs="http://www.w3.org/2001/XMLSchema" xmlns:p="http://schemas.microsoft.com/office/2006/metadata/properties" xmlns:ns2="6c9efcb0-b584-4e85-90f8-643ecdbc051a" targetNamespace="http://schemas.microsoft.com/office/2006/metadata/properties" ma:root="true" ma:fieldsID="e0fb822b04416d256ff28f540f5849cb" ns2:_="">
    <xsd:import namespace="6c9efcb0-b584-4e85-90f8-643ecdbc051a"/>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9efcb0-b584-4e85-90f8-643ecdbc051a"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BDACA6-10EF-4E76-827F-FA471C7D783F}">
  <ds:schemaRefs>
    <ds:schemaRef ds:uri="http://www.w3.org/XML/1998/namespace"/>
    <ds:schemaRef ds:uri="http://purl.org/dc/terms/"/>
    <ds:schemaRef ds:uri="http://purl.org/dc/elements/1.1/"/>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fd4092eb-adfe-4033-b17d-7369aaeea5ed"/>
    <ds:schemaRef ds:uri="http://schemas.microsoft.com/office/2006/metadata/properties"/>
  </ds:schemaRefs>
</ds:datastoreItem>
</file>

<file path=customXml/itemProps2.xml><?xml version="1.0" encoding="utf-8"?>
<ds:datastoreItem xmlns:ds="http://schemas.openxmlformats.org/officeDocument/2006/customXml" ds:itemID="{7CD0FAEA-43C3-49D8-952A-F0D553EC26B8}">
  <ds:schemaRefs>
    <ds:schemaRef ds:uri="http://schemas.microsoft.com/sharepoint/v3/contenttype/forms"/>
  </ds:schemaRefs>
</ds:datastoreItem>
</file>

<file path=customXml/itemProps3.xml><?xml version="1.0" encoding="utf-8"?>
<ds:datastoreItem xmlns:ds="http://schemas.openxmlformats.org/officeDocument/2006/customXml" ds:itemID="{866EF20D-45FA-46ED-8A24-967B94567A55}"/>
</file>

<file path=docProps/app.xml><?xml version="1.0" encoding="utf-8"?>
<Properties xmlns="http://schemas.openxmlformats.org/officeDocument/2006/extended-properties" xmlns:vt="http://schemas.openxmlformats.org/officeDocument/2006/docPropsVTypes">
  <TotalTime>0</TotalTime>
  <Words>646</Words>
  <Application>Microsoft Office PowerPoint</Application>
  <PresentationFormat>Breedbeeld</PresentationFormat>
  <Paragraphs>79</Paragraphs>
  <Slides>24</Slides>
  <Notes>0</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24</vt:i4>
      </vt:variant>
    </vt:vector>
  </HeadingPairs>
  <TitlesOfParts>
    <vt:vector size="29" baseType="lpstr">
      <vt:lpstr>Arial</vt:lpstr>
      <vt:lpstr>Bookman Old Style</vt:lpstr>
      <vt:lpstr>Calibri</vt:lpstr>
      <vt:lpstr>Franklin Gothic Book</vt:lpstr>
      <vt:lpstr>1_RetrospectVTI</vt:lpstr>
      <vt:lpstr>PHP lessen online</vt:lpstr>
      <vt:lpstr>Het project Healthone wordt gemaakt met php en mysql</vt:lpstr>
      <vt:lpstr>Volgens de planning moeten we vier thema’s behandelen: overerving, interfaces GLOBALS  formulieren. Koppeling met database</vt:lpstr>
      <vt:lpstr>Deze keer overerving en interfaces  Volgende keer formulieren en GLOBALS en koppeling met de database</vt:lpstr>
      <vt:lpstr>Ik behandel een voorbeeld van overerving en interface.  jullie leren hoe een klassendiagram met overerving en een interface eruit ziet</vt:lpstr>
      <vt:lpstr>:  </vt:lpstr>
      <vt:lpstr>DEEGWAAR is een abstracte klasse</vt:lpstr>
      <vt:lpstr>Koek overerft van Deegwaar Koek krijgt alle attributen en methoden van Deegwaar. Koek extends Deegwaar!  Koek is een Deegwaar en MEER!</vt:lpstr>
      <vt:lpstr> </vt:lpstr>
      <vt:lpstr> </vt:lpstr>
      <vt:lpstr> </vt:lpstr>
      <vt:lpstr> </vt:lpstr>
      <vt:lpstr> </vt:lpstr>
      <vt:lpstr> </vt:lpstr>
      <vt:lpstr> </vt:lpstr>
      <vt:lpstr> </vt:lpstr>
      <vt:lpstr> </vt:lpstr>
      <vt:lpstr> </vt:lpstr>
      <vt:lpstr> </vt:lpstr>
      <vt:lpstr> </vt:lpstr>
      <vt:lpstr> </vt:lpstr>
      <vt:lpstr> </vt:lpstr>
      <vt:lpstr>Maak zelf een php applicatie met een voertuig als abstracte klassen en auto en motor als overervende klassen. De opdracht staat bij opdrachten in ms teams  De uitwerking van de applicatie bakker staat op github.com https://github.com/ROCMondriaanTIN/php_ao2_bakkerij</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2020-10-26T10:06:44Z</dcterms:created>
  <dcterms:modified xsi:type="dcterms:W3CDTF">2020-10-26T10:16:46Z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0x010100A0BB424CE1F8DB4F8E7E354D82B7D306</vt:lpwstr>
  </property>
  <property fmtid="{D5CDD505-2E9C-101B-9397-08002B2CF9AE}" pid="3" name="Order">
    <vt:r8>1653600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